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70" r:id="rId3"/>
    <p:sldId id="257" r:id="rId4"/>
    <p:sldId id="258" r:id="rId5"/>
    <p:sldId id="259" r:id="rId6"/>
    <p:sldId id="260" r:id="rId7"/>
    <p:sldId id="261" r:id="rId8"/>
    <p:sldId id="262" r:id="rId9"/>
    <p:sldId id="264" r:id="rId10"/>
    <p:sldId id="263" r:id="rId11"/>
    <p:sldId id="265" r:id="rId12"/>
    <p:sldId id="266" r:id="rId13"/>
    <p:sldId id="282" r:id="rId14"/>
    <p:sldId id="267" r:id="rId15"/>
    <p:sldId id="268" r:id="rId16"/>
    <p:sldId id="269" r:id="rId17"/>
    <p:sldId id="284" r:id="rId18"/>
    <p:sldId id="271" r:id="rId19"/>
    <p:sldId id="272" r:id="rId20"/>
    <p:sldId id="273" r:id="rId21"/>
    <p:sldId id="274" r:id="rId22"/>
    <p:sldId id="275" r:id="rId23"/>
    <p:sldId id="277" r:id="rId24"/>
    <p:sldId id="278" r:id="rId25"/>
    <p:sldId id="279" r:id="rId26"/>
    <p:sldId id="283" r:id="rId27"/>
    <p:sldId id="286" r:id="rId28"/>
    <p:sldId id="285" r:id="rId29"/>
    <p:sldId id="287" r:id="rId30"/>
    <p:sldId id="288" r:id="rId31"/>
    <p:sldId id="281"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CEBF02-1675-4BC6-B641-9C8C3A6AC115}" type="datetimeFigureOut">
              <a:rPr lang="en-US" smtClean="0"/>
              <a:t>9/23/2012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3A350-3252-4B00-ADD3-4FB31C929EEC}" type="slidenum">
              <a:rPr lang="en-US" smtClean="0"/>
              <a:t>‹#›</a:t>
            </a:fld>
            <a:endParaRPr lang="en-US"/>
          </a:p>
        </p:txBody>
      </p:sp>
    </p:spTree>
    <p:extLst>
      <p:ext uri="{BB962C8B-B14F-4D97-AF65-F5344CB8AC3E}">
        <p14:creationId xmlns:p14="http://schemas.microsoft.com/office/powerpoint/2010/main" val="406119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93A350-3252-4B00-ADD3-4FB31C929EEC}" type="slidenum">
              <a:rPr lang="en-US" smtClean="0"/>
              <a:t>1</a:t>
            </a:fld>
            <a:endParaRPr lang="en-US"/>
          </a:p>
        </p:txBody>
      </p:sp>
    </p:spTree>
    <p:extLst>
      <p:ext uri="{BB962C8B-B14F-4D97-AF65-F5344CB8AC3E}">
        <p14:creationId xmlns:p14="http://schemas.microsoft.com/office/powerpoint/2010/main" val="2853308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5E613B9F-B1B1-4CBE-A63F-8C7E473802BA}" type="slidenum">
              <a:rPr lang="en-US" smtClean="0"/>
              <a:t>32</a:t>
            </a:fld>
            <a:endParaRPr lang="en-US"/>
          </a:p>
        </p:txBody>
      </p:sp>
    </p:spTree>
    <p:extLst>
      <p:ext uri="{BB962C8B-B14F-4D97-AF65-F5344CB8AC3E}">
        <p14:creationId xmlns:p14="http://schemas.microsoft.com/office/powerpoint/2010/main" val="1581627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a:t>فصل ۳  - حل مساله از طریق جستجو</a:t>
            </a:r>
            <a:endParaRPr lang="en-US" dirty="0"/>
          </a:p>
        </p:txBody>
      </p:sp>
      <p:sp>
        <p:nvSpPr>
          <p:cNvPr id="3" name="Subtitle 2"/>
          <p:cNvSpPr>
            <a:spLocks noGrp="1"/>
          </p:cNvSpPr>
          <p:nvPr>
            <p:ph type="subTitle" idx="1"/>
          </p:nvPr>
        </p:nvSpPr>
        <p:spPr>
          <a:xfrm>
            <a:off x="1371600" y="3886200"/>
            <a:ext cx="6400800" cy="685800"/>
          </a:xfrm>
        </p:spPr>
        <p:txBody>
          <a:bodyPr/>
          <a:lstStyle/>
          <a:p>
            <a:r>
              <a:rPr lang="fa-IR" dirty="0"/>
              <a:t>الگوریتم‌های نا آگاه </a:t>
            </a:r>
            <a:endParaRPr lang="en-US" dirty="0"/>
          </a:p>
        </p:txBody>
      </p:sp>
    </p:spTree>
    <p:extLst>
      <p:ext uri="{BB962C8B-B14F-4D97-AF65-F5344CB8AC3E}">
        <p14:creationId xmlns:p14="http://schemas.microsoft.com/office/powerpoint/2010/main" val="1888296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صفحهٔ ۷۷-۸۰</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752599"/>
            <a:ext cx="7191375" cy="960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990850"/>
            <a:ext cx="385762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8175" y="3581960"/>
            <a:ext cx="39814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1274" y="4114800"/>
            <a:ext cx="222885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7972" y="5029199"/>
            <a:ext cx="6745954" cy="533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014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p>
        </p:txBody>
      </p:sp>
      <p:sp>
        <p:nvSpPr>
          <p:cNvPr id="3" name="Content Placeholder 2"/>
          <p:cNvSpPr>
            <a:spLocks noGrp="1"/>
          </p:cNvSpPr>
          <p:nvPr>
            <p:ph idx="1"/>
          </p:nvPr>
        </p:nvSpPr>
        <p:spPr>
          <a:xfrm>
            <a:off x="457200" y="1600201"/>
            <a:ext cx="8229600" cy="762000"/>
          </a:xfrm>
        </p:spPr>
        <p:txBody>
          <a:bodyPr/>
          <a:lstStyle/>
          <a:p>
            <a:pPr marL="0" indent="0" algn="r">
              <a:buNone/>
            </a:pPr>
            <a:r>
              <a:rPr lang="fa-IR" dirty="0"/>
              <a:t>پازل هشت تایی</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514600"/>
            <a:ext cx="6400800" cy="294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4424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78437"/>
            <a:ext cx="8197477"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9533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3200" dirty="0"/>
              <a:t>۳ روش برای تشخیص میزان سختی مساله؟  (بحث </a:t>
            </a:r>
            <a:r>
              <a:rPr lang="fa-IR" sz="3200" dirty="0" smtClean="0"/>
              <a:t>کمکی)</a:t>
            </a:r>
            <a:r>
              <a:rPr lang="fa-IR" sz="3200" dirty="0"/>
              <a:t/>
            </a:r>
            <a:br>
              <a:rPr lang="fa-IR" sz="3200" dirty="0"/>
            </a:br>
            <a:endParaRPr lang="en-US" sz="3200" dirty="0"/>
          </a:p>
        </p:txBody>
      </p:sp>
      <p:sp>
        <p:nvSpPr>
          <p:cNvPr id="3" name="Content Placeholder 2"/>
          <p:cNvSpPr>
            <a:spLocks noGrp="1"/>
          </p:cNvSpPr>
          <p:nvPr>
            <p:ph idx="1"/>
          </p:nvPr>
        </p:nvSpPr>
        <p:spPr/>
        <p:txBody>
          <a:bodyPr/>
          <a:lstStyle/>
          <a:p>
            <a:pPr marL="0" indent="0" algn="r" rtl="1">
              <a:buNone/>
            </a:pPr>
            <a:r>
              <a:rPr lang="fa-IR" dirty="0">
                <a:solidFill>
                  <a:srgbClr val="FF0000"/>
                </a:solidFill>
              </a:rPr>
              <a:t>۱- تخمین فضای حالت</a:t>
            </a:r>
            <a:r>
              <a:rPr lang="fa-IR" dirty="0"/>
              <a:t>: برای مساله پازل هشت تایی حدود !۹ است، دقیقتر بگوییم ۲/!۹ که این نیز تخمین است</a:t>
            </a:r>
            <a:r>
              <a:rPr lang="fa-IR" dirty="0" smtClean="0"/>
              <a:t>.</a:t>
            </a:r>
          </a:p>
          <a:p>
            <a:pPr marL="0" indent="0" algn="r" rtl="1">
              <a:buNone/>
            </a:pPr>
            <a:r>
              <a:rPr lang="fa-IR" dirty="0">
                <a:solidFill>
                  <a:srgbClr val="FF0000"/>
                </a:solidFill>
              </a:rPr>
              <a:t>۲- فاکتور انشعاب</a:t>
            </a:r>
            <a:r>
              <a:rPr lang="fa-IR" dirty="0"/>
              <a:t>: متوسط درجه خروجی هر </a:t>
            </a:r>
            <a:r>
              <a:rPr lang="fa-IR" dirty="0" smtClean="0"/>
              <a:t>نود؛ </a:t>
            </a:r>
            <a:r>
              <a:rPr lang="fa-IR" dirty="0"/>
              <a:t>برای مساله پازل هشت تایی این بین ۲ تا ۴ </a:t>
            </a:r>
            <a:r>
              <a:rPr lang="fa-IR" dirty="0" smtClean="0"/>
              <a:t>است</a:t>
            </a:r>
          </a:p>
          <a:p>
            <a:pPr marL="0" indent="0" algn="r" rtl="1">
              <a:buNone/>
            </a:pPr>
            <a:r>
              <a:rPr lang="fa-IR" dirty="0">
                <a:solidFill>
                  <a:srgbClr val="FF0000"/>
                </a:solidFill>
              </a:rPr>
              <a:t>۳-</a:t>
            </a:r>
            <a:r>
              <a:rPr lang="fa-IR" dirty="0"/>
              <a:t> </a:t>
            </a:r>
            <a:r>
              <a:rPr lang="fa-IR" dirty="0">
                <a:solidFill>
                  <a:srgbClr val="FF0000"/>
                </a:solidFill>
              </a:rPr>
              <a:t>گراف بودن یا درخت بودن</a:t>
            </a:r>
            <a:r>
              <a:rPr lang="fa-IR" dirty="0" smtClean="0">
                <a:solidFill>
                  <a:srgbClr val="FF0000"/>
                </a:solidFill>
              </a:rPr>
              <a:t> فضای</a:t>
            </a:r>
            <a:r>
              <a:rPr lang="fa-IR" dirty="0" smtClean="0"/>
              <a:t> </a:t>
            </a:r>
            <a:r>
              <a:rPr lang="fa-IR" dirty="0">
                <a:solidFill>
                  <a:srgbClr val="FF0000"/>
                </a:solidFill>
              </a:rPr>
              <a:t>حالت</a:t>
            </a:r>
            <a:r>
              <a:rPr lang="fa-IR" dirty="0" smtClean="0"/>
              <a:t>: وجود </a:t>
            </a:r>
            <a:r>
              <a:rPr lang="fa-IR" dirty="0"/>
              <a:t>گراف (حلقه) هم انسان هم ماشین را به دردسر می‌اندازد</a:t>
            </a:r>
          </a:p>
          <a:p>
            <a:pPr marL="0" indent="0" algn="r" rtl="1">
              <a:buNone/>
            </a:pPr>
            <a:r>
              <a:rPr lang="fa-IR" dirty="0" smtClean="0"/>
              <a:t> </a:t>
            </a:r>
            <a:r>
              <a:rPr lang="fa-IR" dirty="0"/>
              <a:t>پازل هشت تایی گراف است، چون ممکن </a:t>
            </a:r>
            <a:r>
              <a:rPr lang="fa-IR" dirty="0" smtClean="0"/>
              <a:t>است </a:t>
            </a:r>
            <a:r>
              <a:rPr lang="fa-IR" dirty="0"/>
              <a:t>حالت‌های تکراری تولید شوند</a:t>
            </a:r>
          </a:p>
          <a:p>
            <a:pPr marL="0" indent="0" algn="r" rtl="1">
              <a:buNone/>
            </a:pPr>
            <a:endParaRPr lang="fa-IR" dirty="0"/>
          </a:p>
          <a:p>
            <a:pPr marL="0" indent="0" algn="r" rtl="1">
              <a:buNone/>
            </a:pPr>
            <a:endParaRPr lang="fa-IR" dirty="0"/>
          </a:p>
          <a:p>
            <a:pPr marL="0" indent="0">
              <a:buNone/>
            </a:pPr>
            <a:endParaRPr lang="en-US" dirty="0"/>
          </a:p>
        </p:txBody>
      </p:sp>
    </p:spTree>
    <p:extLst>
      <p:ext uri="{BB962C8B-B14F-4D97-AF65-F5344CB8AC3E}">
        <p14:creationId xmlns:p14="http://schemas.microsoft.com/office/powerpoint/2010/main" val="2801894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p>
        </p:txBody>
      </p:sp>
      <p:sp>
        <p:nvSpPr>
          <p:cNvPr id="3" name="Content Placeholder 2"/>
          <p:cNvSpPr>
            <a:spLocks noGrp="1"/>
          </p:cNvSpPr>
          <p:nvPr>
            <p:ph idx="1"/>
          </p:nvPr>
        </p:nvSpPr>
        <p:spPr>
          <a:xfrm>
            <a:off x="457200" y="1600201"/>
            <a:ext cx="8229600" cy="685799"/>
          </a:xfrm>
        </p:spPr>
        <p:txBody>
          <a:bodyPr>
            <a:normAutofit/>
          </a:bodyPr>
          <a:lstStyle/>
          <a:p>
            <a:pPr marL="0" indent="0" algn="r">
              <a:buNone/>
            </a:pPr>
            <a:r>
              <a:rPr lang="fa-IR" dirty="0" smtClean="0"/>
              <a:t> </a:t>
            </a:r>
            <a:r>
              <a:rPr lang="fa-IR" dirty="0"/>
              <a:t>مساله ۸ وزیر ۹۲ جواب دارد که ۱۲ تای آن یکتا </a:t>
            </a:r>
            <a:r>
              <a:rPr lang="fa-IR" dirty="0" smtClean="0"/>
              <a:t>است</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376518" y="2514600"/>
            <a:ext cx="2876550" cy="287655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97039" y="2727512"/>
            <a:ext cx="2514600" cy="251460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5791200" y="2569510"/>
            <a:ext cx="2686050" cy="2686049"/>
          </a:xfrm>
          <a:prstGeom prst="rect">
            <a:avLst/>
          </a:prstGeom>
          <a:noFill/>
          <a:ln w="9525">
            <a:noFill/>
            <a:miter lim="800000"/>
            <a:headEnd/>
            <a:tailEnd/>
          </a:ln>
          <a:effectLst/>
        </p:spPr>
      </p:pic>
    </p:spTree>
    <p:extLst>
      <p:ext uri="{BB962C8B-B14F-4D97-AF65-F5344CB8AC3E}">
        <p14:creationId xmlns:p14="http://schemas.microsoft.com/office/powerpoint/2010/main" val="8921091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8012" y="2057400"/>
            <a:ext cx="48768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4637" y="5029200"/>
            <a:ext cx="521017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324600" y="4933950"/>
            <a:ext cx="228600" cy="1714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6019800"/>
            <a:ext cx="7315200" cy="369332"/>
          </a:xfrm>
          <a:prstGeom prst="rect">
            <a:avLst/>
          </a:prstGeom>
          <a:noFill/>
        </p:spPr>
        <p:txBody>
          <a:bodyPr wrap="square" rtlCol="0">
            <a:spAutoFit/>
          </a:bodyPr>
          <a:lstStyle/>
          <a:p>
            <a:pPr algn="r"/>
            <a:r>
              <a:rPr lang="fa-IR" dirty="0">
                <a:solidFill>
                  <a:srgbClr val="FF0000"/>
                </a:solidFill>
              </a:rPr>
              <a:t>در مساله ۸ وزیر حالت نهایی مهم است بنابرین هزینهٔ مسیر اهمیت ندارد</a:t>
            </a:r>
            <a:endParaRPr lang="en-US" dirty="0">
              <a:solidFill>
                <a:srgbClr val="FF0000"/>
              </a:solidFill>
            </a:endParaRPr>
          </a:p>
        </p:txBody>
      </p:sp>
      <p:sp>
        <p:nvSpPr>
          <p:cNvPr id="3" name="TextBox 2"/>
          <p:cNvSpPr txBox="1"/>
          <p:nvPr/>
        </p:nvSpPr>
        <p:spPr>
          <a:xfrm>
            <a:off x="3124200" y="4419600"/>
            <a:ext cx="784412" cy="369332"/>
          </a:xfrm>
          <a:prstGeom prst="rect">
            <a:avLst/>
          </a:prstGeom>
          <a:noFill/>
        </p:spPr>
        <p:txBody>
          <a:bodyPr wrap="square" rtlCol="0">
            <a:spAutoFit/>
          </a:bodyPr>
          <a:lstStyle/>
          <a:p>
            <a:r>
              <a:rPr lang="fa-IR" dirty="0" smtClean="0"/>
              <a:t>64</a:t>
            </a:r>
            <a:r>
              <a:rPr lang="fa-IR" baseline="30000" dirty="0" smtClean="0"/>
              <a:t>8</a:t>
            </a:r>
            <a:r>
              <a:rPr lang="fa-IR" dirty="0" smtClean="0"/>
              <a:t> </a:t>
            </a:r>
            <a:endParaRPr lang="en-US" dirty="0"/>
          </a:p>
        </p:txBody>
      </p:sp>
    </p:spTree>
    <p:extLst>
      <p:ext uri="{BB962C8B-B14F-4D97-AF65-F5344CB8AC3E}">
        <p14:creationId xmlns:p14="http://schemas.microsoft.com/office/powerpoint/2010/main" val="2973699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p>
        </p:txBody>
      </p:sp>
      <p:sp>
        <p:nvSpPr>
          <p:cNvPr id="3" name="Content Placeholder 2"/>
          <p:cNvSpPr>
            <a:spLocks noGrp="1"/>
          </p:cNvSpPr>
          <p:nvPr>
            <p:ph idx="1"/>
          </p:nvPr>
        </p:nvSpPr>
        <p:spPr>
          <a:xfrm>
            <a:off x="457200" y="1600201"/>
            <a:ext cx="8229600" cy="228600"/>
          </a:xfrm>
        </p:spPr>
        <p:txBody>
          <a:bodyPr>
            <a:normAutofit fontScale="32500" lnSpcReduction="20000"/>
          </a:bodyPr>
          <a:lstStyle/>
          <a:p>
            <a:pPr marL="0" indent="0" algn="r">
              <a:buNone/>
            </a:pPr>
            <a:r>
              <a:rPr lang="fa-IR" dirty="0" smtClean="0"/>
              <a:t> </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85925"/>
            <a:ext cx="6096000"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5193086"/>
            <a:ext cx="60960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5800" y="6019800"/>
            <a:ext cx="7315200" cy="369332"/>
          </a:xfrm>
          <a:prstGeom prst="rect">
            <a:avLst/>
          </a:prstGeom>
          <a:noFill/>
        </p:spPr>
        <p:txBody>
          <a:bodyPr wrap="square" rtlCol="0">
            <a:spAutoFit/>
          </a:bodyPr>
          <a:lstStyle/>
          <a:p>
            <a:pPr algn="r"/>
            <a:r>
              <a:rPr lang="fa-IR" dirty="0">
                <a:solidFill>
                  <a:srgbClr val="FF0000"/>
                </a:solidFill>
              </a:rPr>
              <a:t>در مساله ۸ وزیر حالت نهایی مهم است بنابرین هزینهٔ مسیر اهمیت ندارد</a:t>
            </a:r>
            <a:endParaRPr lang="en-US" dirty="0">
              <a:solidFill>
                <a:srgbClr val="FF0000"/>
              </a:solidFill>
            </a:endParaRPr>
          </a:p>
        </p:txBody>
      </p:sp>
    </p:spTree>
    <p:extLst>
      <p:ext uri="{BB962C8B-B14F-4D97-AF65-F5344CB8AC3E}">
        <p14:creationId xmlns:p14="http://schemas.microsoft.com/office/powerpoint/2010/main" val="1402352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2400" dirty="0">
                <a:solidFill>
                  <a:prstClr val="black"/>
                </a:solidFill>
                <a:ea typeface="+mn-ea"/>
                <a:cs typeface="Arial"/>
              </a:rPr>
              <a:t>جستجوی </a:t>
            </a:r>
            <a:r>
              <a:rPr lang="fa-IR" sz="2400" dirty="0" smtClean="0">
                <a:solidFill>
                  <a:prstClr val="black"/>
                </a:solidFill>
                <a:ea typeface="+mn-ea"/>
                <a:cs typeface="Arial"/>
              </a:rPr>
              <a:t>درختی</a:t>
            </a:r>
            <a:r>
              <a:rPr lang="en-US" sz="2400" dirty="0" smtClean="0">
                <a:solidFill>
                  <a:prstClr val="black"/>
                </a:solidFill>
                <a:ea typeface="+mn-ea"/>
                <a:cs typeface="Arial"/>
              </a:rPr>
              <a:t>    Tree Search</a:t>
            </a:r>
            <a:endParaRPr lang="en-US" dirty="0"/>
          </a:p>
        </p:txBody>
      </p:sp>
      <p:sp>
        <p:nvSpPr>
          <p:cNvPr id="3" name="Content Placeholder 2"/>
          <p:cNvSpPr>
            <a:spLocks noGrp="1"/>
          </p:cNvSpPr>
          <p:nvPr>
            <p:ph idx="1"/>
          </p:nvPr>
        </p:nvSpPr>
        <p:spPr>
          <a:xfrm>
            <a:off x="457200" y="1600201"/>
            <a:ext cx="8229600" cy="2286000"/>
          </a:xfrm>
        </p:spPr>
        <p:txBody>
          <a:bodyPr>
            <a:normAutofit/>
          </a:bodyPr>
          <a:lstStyle/>
          <a:p>
            <a:pPr marL="0" indent="0" algn="r">
              <a:buNone/>
            </a:pPr>
            <a:r>
              <a:rPr lang="fa-IR" sz="2400" dirty="0"/>
              <a:t>اکنون که مشخص شد فضای حالت میتواند گراف یا درخت باشد، ۲ روش جستجو را عنوان می‌کنیم، روش جستجو مبتنی‌ بر درخت و روش جستجو مبتنی‌ بر گراف. روش‌های جستجو بر خلاف فضای حالت ترسیم و تولید میشوند. اکثر فضای حالت‌هایی‌ که ما با آنها سر و کار داریم گراف هستند. مهم نیست که فضای حالت گراف است، چون می‌توان آن را بصورت درختی جستجو کرد. </a:t>
            </a:r>
            <a:endParaRPr lang="en-US" sz="2400" dirty="0"/>
          </a:p>
        </p:txBody>
      </p:sp>
      <p:sp>
        <p:nvSpPr>
          <p:cNvPr id="4" name="Oval 3"/>
          <p:cNvSpPr/>
          <p:nvPr/>
        </p:nvSpPr>
        <p:spPr>
          <a:xfrm>
            <a:off x="1447800" y="4191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5" name="Oval 4"/>
          <p:cNvSpPr/>
          <p:nvPr/>
        </p:nvSpPr>
        <p:spPr>
          <a:xfrm>
            <a:off x="914400" y="4953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6" name="Oval 5"/>
          <p:cNvSpPr/>
          <p:nvPr/>
        </p:nvSpPr>
        <p:spPr>
          <a:xfrm>
            <a:off x="2438400" y="4953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7" name="Oval 6"/>
          <p:cNvSpPr/>
          <p:nvPr/>
        </p:nvSpPr>
        <p:spPr>
          <a:xfrm>
            <a:off x="1752600" y="5715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4</a:t>
            </a:r>
            <a:endParaRPr lang="en-US" dirty="0">
              <a:solidFill>
                <a:srgbClr val="FF0000"/>
              </a:solidFill>
            </a:endParaRPr>
          </a:p>
        </p:txBody>
      </p:sp>
      <p:cxnSp>
        <p:nvCxnSpPr>
          <p:cNvPr id="9" name="Straight Connector 8"/>
          <p:cNvCxnSpPr>
            <a:stCxn id="4" idx="3"/>
            <a:endCxn id="5" idx="7"/>
          </p:cNvCxnSpPr>
          <p:nvPr/>
        </p:nvCxnSpPr>
        <p:spPr>
          <a:xfrm flipH="1">
            <a:off x="1174563" y="4451163"/>
            <a:ext cx="317874" cy="546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4" idx="6"/>
            <a:endCxn id="6" idx="1"/>
          </p:cNvCxnSpPr>
          <p:nvPr/>
        </p:nvCxnSpPr>
        <p:spPr>
          <a:xfrm>
            <a:off x="1752600" y="4343400"/>
            <a:ext cx="730437" cy="654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4"/>
            <a:endCxn id="7" idx="2"/>
          </p:cNvCxnSpPr>
          <p:nvPr/>
        </p:nvCxnSpPr>
        <p:spPr>
          <a:xfrm>
            <a:off x="1066800" y="5257800"/>
            <a:ext cx="6858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6" idx="3"/>
            <a:endCxn id="7" idx="6"/>
          </p:cNvCxnSpPr>
          <p:nvPr/>
        </p:nvCxnSpPr>
        <p:spPr>
          <a:xfrm flipH="1">
            <a:off x="2057400" y="5213163"/>
            <a:ext cx="425637" cy="654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5" idx="6"/>
            <a:endCxn id="6" idx="2"/>
          </p:cNvCxnSpPr>
          <p:nvPr/>
        </p:nvCxnSpPr>
        <p:spPr>
          <a:xfrm>
            <a:off x="1219200" y="5105400"/>
            <a:ext cx="1219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096000" y="3906982"/>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1" name="Oval 20"/>
          <p:cNvSpPr/>
          <p:nvPr/>
        </p:nvSpPr>
        <p:spPr>
          <a:xfrm>
            <a:off x="5334000" y="4613564"/>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2" name="Oval 21"/>
          <p:cNvSpPr/>
          <p:nvPr/>
        </p:nvSpPr>
        <p:spPr>
          <a:xfrm>
            <a:off x="7010400" y="4578928"/>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23" name="Oval 22"/>
          <p:cNvSpPr/>
          <p:nvPr/>
        </p:nvSpPr>
        <p:spPr>
          <a:xfrm>
            <a:off x="4343400" y="5498718"/>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5" name="Oval 24"/>
          <p:cNvSpPr/>
          <p:nvPr/>
        </p:nvSpPr>
        <p:spPr>
          <a:xfrm>
            <a:off x="5250873" y="5540281"/>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en-US" dirty="0"/>
          </a:p>
        </p:txBody>
      </p:sp>
      <p:sp>
        <p:nvSpPr>
          <p:cNvPr id="26" name="Oval 25"/>
          <p:cNvSpPr/>
          <p:nvPr/>
        </p:nvSpPr>
        <p:spPr>
          <a:xfrm>
            <a:off x="6096000" y="5562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4</a:t>
            </a:r>
            <a:endParaRPr lang="en-US" dirty="0">
              <a:solidFill>
                <a:srgbClr val="FF0000"/>
              </a:solidFill>
            </a:endParaRPr>
          </a:p>
        </p:txBody>
      </p:sp>
      <p:sp>
        <p:nvSpPr>
          <p:cNvPr id="27" name="Oval 26"/>
          <p:cNvSpPr/>
          <p:nvPr/>
        </p:nvSpPr>
        <p:spPr>
          <a:xfrm>
            <a:off x="7010400" y="5540281"/>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8" name="Oval 27"/>
          <p:cNvSpPr/>
          <p:nvPr/>
        </p:nvSpPr>
        <p:spPr>
          <a:xfrm>
            <a:off x="7696200" y="5554136"/>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29" name="Oval 28"/>
          <p:cNvSpPr/>
          <p:nvPr/>
        </p:nvSpPr>
        <p:spPr>
          <a:xfrm>
            <a:off x="8382000" y="5562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4</a:t>
            </a:r>
            <a:endParaRPr lang="en-US" dirty="0">
              <a:solidFill>
                <a:srgbClr val="FF0000"/>
              </a:solidFill>
            </a:endParaRPr>
          </a:p>
        </p:txBody>
      </p:sp>
      <p:cxnSp>
        <p:nvCxnSpPr>
          <p:cNvPr id="31" name="Straight Connector 30"/>
          <p:cNvCxnSpPr>
            <a:stCxn id="20" idx="3"/>
            <a:endCxn id="21" idx="7"/>
          </p:cNvCxnSpPr>
          <p:nvPr/>
        </p:nvCxnSpPr>
        <p:spPr>
          <a:xfrm flipH="1">
            <a:off x="5594163" y="4167145"/>
            <a:ext cx="546474" cy="491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0" idx="6"/>
            <a:endCxn id="22" idx="1"/>
          </p:cNvCxnSpPr>
          <p:nvPr/>
        </p:nvCxnSpPr>
        <p:spPr>
          <a:xfrm>
            <a:off x="6400800" y="4059382"/>
            <a:ext cx="654237" cy="564183"/>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21" idx="3"/>
            <a:endCxn id="23" idx="0"/>
          </p:cNvCxnSpPr>
          <p:nvPr/>
        </p:nvCxnSpPr>
        <p:spPr>
          <a:xfrm flipH="1">
            <a:off x="4495800" y="4873727"/>
            <a:ext cx="882837" cy="6249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1" idx="3"/>
            <a:endCxn id="25" idx="0"/>
          </p:cNvCxnSpPr>
          <p:nvPr/>
        </p:nvCxnSpPr>
        <p:spPr>
          <a:xfrm>
            <a:off x="5378637" y="4873727"/>
            <a:ext cx="24636" cy="666554"/>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1" idx="4"/>
            <a:endCxn id="26" idx="0"/>
          </p:cNvCxnSpPr>
          <p:nvPr/>
        </p:nvCxnSpPr>
        <p:spPr>
          <a:xfrm>
            <a:off x="5486400" y="4918364"/>
            <a:ext cx="762000" cy="64423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2" idx="4"/>
            <a:endCxn id="27" idx="0"/>
          </p:cNvCxnSpPr>
          <p:nvPr/>
        </p:nvCxnSpPr>
        <p:spPr>
          <a:xfrm>
            <a:off x="7162800" y="4883728"/>
            <a:ext cx="0" cy="656553"/>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2" idx="5"/>
            <a:endCxn id="28" idx="1"/>
          </p:cNvCxnSpPr>
          <p:nvPr/>
        </p:nvCxnSpPr>
        <p:spPr>
          <a:xfrm>
            <a:off x="7270563" y="4839091"/>
            <a:ext cx="470274" cy="75968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2" idx="6"/>
            <a:endCxn id="29" idx="1"/>
          </p:cNvCxnSpPr>
          <p:nvPr/>
        </p:nvCxnSpPr>
        <p:spPr>
          <a:xfrm>
            <a:off x="7315200" y="4731328"/>
            <a:ext cx="1111437" cy="87590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181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solidFill>
                  <a:srgbClr val="FF0000"/>
                </a:solidFill>
              </a:rPr>
              <a:t>صفحه ۸۲-۸۶</a:t>
            </a:r>
            <a:r>
              <a:rPr lang="fa-IR" dirty="0"/>
              <a:t/>
            </a:r>
            <a:br>
              <a:rPr lang="fa-IR" dirty="0"/>
            </a:br>
            <a:r>
              <a:rPr lang="fa-IR" dirty="0"/>
              <a:t>جستجوی راه حل</a:t>
            </a:r>
            <a:endParaRPr lang="en-US" dirty="0"/>
          </a:p>
        </p:txBody>
      </p:sp>
      <p:sp>
        <p:nvSpPr>
          <p:cNvPr id="3" name="Content Placeholder 2"/>
          <p:cNvSpPr>
            <a:spLocks noGrp="1"/>
          </p:cNvSpPr>
          <p:nvPr>
            <p:ph idx="1"/>
          </p:nvPr>
        </p:nvSpPr>
        <p:spPr>
          <a:xfrm>
            <a:off x="457200" y="1600201"/>
            <a:ext cx="8229600" cy="3810000"/>
          </a:xfrm>
        </p:spPr>
        <p:txBody>
          <a:bodyPr/>
          <a:lstStyle/>
          <a:p>
            <a:pPr marL="0" indent="0" algn="r">
              <a:buNone/>
            </a:pPr>
            <a:r>
              <a:rPr lang="fa-IR" sz="2000" dirty="0"/>
              <a:t>بعد از تدوین مساله (فرموله کردن مساله) باید آن را حل کنیم، این کار از طریق جستجو در فضای حالت انجام میشود. این کتاب فنون جستجو را بر روی درخت یا گراف حل مساله توضیح میدهد. در فصل ۳ فقط الگوریتم‌های نا آگاه مورد بررسی قرار میگیرند و در فصل ۴ الگوریتم‌های آگاه را </a:t>
            </a:r>
            <a:r>
              <a:rPr lang="fa-IR" sz="2000" dirty="0" smtClean="0"/>
              <a:t>بیان </a:t>
            </a:r>
            <a:r>
              <a:rPr lang="fa-IR" sz="2000" dirty="0"/>
              <a:t>می‌کنیم</a:t>
            </a:r>
          </a:p>
          <a:p>
            <a:pPr marL="0" indent="0" algn="r">
              <a:buNone/>
            </a:pPr>
            <a:r>
              <a:rPr lang="fa-IR" sz="2000" dirty="0" smtClean="0"/>
              <a:t>درخت جستجوی نا تمام برای یافتن مسیری از آراد به بخارست در شکل </a:t>
            </a:r>
            <a:r>
              <a:rPr lang="fa-IR" sz="2000" dirty="0"/>
              <a:t>آماده </a:t>
            </a:r>
            <a:r>
              <a:rPr lang="fa-IR" sz="2000" dirty="0" smtClean="0"/>
              <a:t>است </a:t>
            </a:r>
            <a:r>
              <a:rPr lang="fa-IR" sz="2000" dirty="0" smtClean="0">
                <a:solidFill>
                  <a:srgbClr val="FF0000"/>
                </a:solidFill>
              </a:rPr>
              <a:t>شکل </a:t>
            </a:r>
            <a:r>
              <a:rPr lang="fa-IR" sz="2000" dirty="0">
                <a:solidFill>
                  <a:srgbClr val="FF0000"/>
                </a:solidFill>
              </a:rPr>
              <a:t>۳-۶</a:t>
            </a:r>
          </a:p>
          <a:p>
            <a:pPr marL="0" indent="0" algn="r">
              <a:buNone/>
            </a:pPr>
            <a:r>
              <a:rPr lang="fa-IR" sz="2000" dirty="0" smtClean="0"/>
              <a:t> </a:t>
            </a:r>
          </a:p>
          <a:p>
            <a:pPr marL="0" indent="0" algn="r">
              <a:buNone/>
            </a:pPr>
            <a:r>
              <a:rPr lang="fa-IR" sz="2000" dirty="0" smtClean="0"/>
              <a:t> </a:t>
            </a:r>
          </a:p>
          <a:p>
            <a:pPr marL="0" indent="0" algn="r">
              <a:buNone/>
            </a:pPr>
            <a:r>
              <a:rPr lang="fa-IR" sz="2000" dirty="0"/>
              <a:t>نود هایی که تولید میشوند با دایره سفید مشخص شدند- نود هایی که گسترش یافتند با دایره تیر مشخص شدند - نود هایی که کاندیدای تولید هستند ولی‌ هنوز تولید نشدند با دایر نقطه چین مانند مشخص شدند</a:t>
            </a:r>
            <a:endParaRPr lang="fa-IR" sz="2000" dirty="0" smtClean="0"/>
          </a:p>
        </p:txBody>
      </p:sp>
    </p:spTree>
    <p:extLst>
      <p:ext uri="{BB962C8B-B14F-4D97-AF65-F5344CB8AC3E}">
        <p14:creationId xmlns:p14="http://schemas.microsoft.com/office/powerpoint/2010/main" val="3836970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4000" dirty="0">
                <a:solidFill>
                  <a:srgbClr val="FF0000"/>
                </a:solidFill>
              </a:rPr>
              <a:t>صفحه ۸۲-۸۶</a:t>
            </a:r>
            <a:r>
              <a:rPr lang="fa-IR" sz="4000" dirty="0">
                <a:solidFill>
                  <a:prstClr val="black"/>
                </a:solidFill>
              </a:rPr>
              <a:t/>
            </a:r>
            <a:br>
              <a:rPr lang="fa-IR" sz="4000" dirty="0">
                <a:solidFill>
                  <a:prstClr val="black"/>
                </a:solidFill>
              </a:rPr>
            </a:br>
            <a:r>
              <a:rPr lang="fa-IR" sz="4000" dirty="0">
                <a:solidFill>
                  <a:prstClr val="black"/>
                </a:solidFill>
              </a:rPr>
              <a:t>جستجوی راه حل</a:t>
            </a:r>
            <a:endParaRPr lang="en-US"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92" y="3810000"/>
            <a:ext cx="4054908" cy="192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965" y="1752600"/>
            <a:ext cx="4045999"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2999200"/>
            <a:ext cx="3522641" cy="157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5005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توضیحات</a:t>
            </a:r>
            <a:endParaRPr lang="en-US" dirty="0"/>
          </a:p>
        </p:txBody>
      </p:sp>
      <p:sp>
        <p:nvSpPr>
          <p:cNvPr id="3" name="Content Placeholder 2"/>
          <p:cNvSpPr>
            <a:spLocks noGrp="1"/>
          </p:cNvSpPr>
          <p:nvPr>
            <p:ph idx="1"/>
          </p:nvPr>
        </p:nvSpPr>
        <p:spPr/>
        <p:txBody>
          <a:bodyPr>
            <a:normAutofit lnSpcReduction="10000"/>
          </a:bodyPr>
          <a:lstStyle/>
          <a:p>
            <a:pPr marL="0" indent="0" algn="r">
              <a:buNone/>
            </a:pPr>
            <a:r>
              <a:rPr lang="fa-IR" dirty="0">
                <a:solidFill>
                  <a:srgbClr val="FF0000"/>
                </a:solidFill>
              </a:rPr>
              <a:t>۱-</a:t>
            </a:r>
            <a:r>
              <a:rPr lang="fa-IR" dirty="0"/>
              <a:t> در اسلاید متناوباً از واژهٔ‌های کارگزار و عامل استفاده شده است: این ۲ یکی‌ هستند</a:t>
            </a:r>
          </a:p>
          <a:p>
            <a:pPr marL="0" indent="0" algn="r">
              <a:buNone/>
            </a:pPr>
            <a:r>
              <a:rPr lang="fa-IR" dirty="0">
                <a:solidFill>
                  <a:srgbClr val="FF0000"/>
                </a:solidFill>
              </a:rPr>
              <a:t>۲-</a:t>
            </a:r>
            <a:r>
              <a:rPr lang="fa-IR" dirty="0"/>
              <a:t> در اسلاید به تابع جانشین اشاره شد، در کتاب از تابع جانشین به تابع پسین اشاره شده است: این ۲ نیز یکی‌ هستند</a:t>
            </a:r>
          </a:p>
          <a:p>
            <a:pPr marL="0" indent="0" algn="r">
              <a:buNone/>
            </a:pPr>
            <a:r>
              <a:rPr lang="fa-IR" dirty="0">
                <a:solidFill>
                  <a:srgbClr val="FF0000"/>
                </a:solidFill>
              </a:rPr>
              <a:t>۳-</a:t>
            </a:r>
            <a:r>
              <a:rPr lang="fa-IR" dirty="0"/>
              <a:t> در اسلاید به صفحات کتاب نیز اشاره شد، تا دانشجویان بتوانند مطالب را به راحتی‌ در کتاب نیز پیدا کنند</a:t>
            </a:r>
          </a:p>
          <a:p>
            <a:pPr marL="0" indent="0" algn="r">
              <a:buNone/>
            </a:pPr>
            <a:r>
              <a:rPr lang="fa-IR" dirty="0">
                <a:solidFill>
                  <a:srgbClr val="FF0000"/>
                </a:solidFill>
              </a:rPr>
              <a:t>۴-</a:t>
            </a:r>
            <a:r>
              <a:rPr lang="fa-IR" dirty="0"/>
              <a:t> سعی‌ شده است برای فهم بیشتر و بهتر از یکسری شکل‌ها که در کتاب نیستند نیز صرفاً </a:t>
            </a:r>
            <a:r>
              <a:rPr lang="fa-IR" dirty="0" smtClean="0"/>
              <a:t>جهت بهتر </a:t>
            </a:r>
            <a:r>
              <a:rPr lang="fa-IR" dirty="0"/>
              <a:t>شدن یادگیری دانشجویان استفاده شود: اسلاید ۱۳-۲۱-۲۲-۲۴-۲۵</a:t>
            </a:r>
          </a:p>
          <a:p>
            <a:pPr marL="0" indent="0" algn="r">
              <a:buNone/>
            </a:pPr>
            <a:endParaRPr lang="en-US" dirty="0"/>
          </a:p>
        </p:txBody>
      </p:sp>
    </p:spTree>
    <p:extLst>
      <p:ext uri="{BB962C8B-B14F-4D97-AF65-F5344CB8AC3E}">
        <p14:creationId xmlns:p14="http://schemas.microsoft.com/office/powerpoint/2010/main" val="562928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3600" dirty="0">
                <a:solidFill>
                  <a:srgbClr val="FF0000"/>
                </a:solidFill>
              </a:rPr>
              <a:t>صفحه ۸۲-۸۶</a:t>
            </a:r>
            <a:r>
              <a:rPr lang="fa-IR" sz="3600" dirty="0">
                <a:solidFill>
                  <a:prstClr val="black"/>
                </a:solidFill>
              </a:rPr>
              <a:t/>
            </a:r>
            <a:br>
              <a:rPr lang="fa-IR" sz="3600" dirty="0">
                <a:solidFill>
                  <a:prstClr val="black"/>
                </a:solidFill>
              </a:rPr>
            </a:br>
            <a:r>
              <a:rPr lang="fa-IR" sz="3600" dirty="0">
                <a:solidFill>
                  <a:prstClr val="black"/>
                </a:solidFill>
              </a:rPr>
              <a:t>جستجوی راه حل</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49" y="1890713"/>
            <a:ext cx="7139149" cy="367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371600" y="5867400"/>
            <a:ext cx="7543800" cy="584775"/>
          </a:xfrm>
          <a:prstGeom prst="rect">
            <a:avLst/>
          </a:prstGeom>
          <a:noFill/>
        </p:spPr>
        <p:txBody>
          <a:bodyPr wrap="square" rtlCol="0">
            <a:spAutoFit/>
          </a:bodyPr>
          <a:lstStyle/>
          <a:p>
            <a:pPr algn="r"/>
            <a:r>
              <a:rPr lang="fa-IR" sz="3200" b="1" dirty="0"/>
              <a:t>در صفحه ۸۴ معادل واژگان انگلیسی آمده است</a:t>
            </a:r>
            <a:endParaRPr lang="en-US" sz="3200" b="1" dirty="0"/>
          </a:p>
        </p:txBody>
      </p:sp>
    </p:spTree>
    <p:extLst>
      <p:ext uri="{BB962C8B-B14F-4D97-AF65-F5344CB8AC3E}">
        <p14:creationId xmlns:p14="http://schemas.microsoft.com/office/powerpoint/2010/main" val="1139492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شکل ۳-۸ صفحه ۸۵ - خصوصیات یک نود در درخت</a:t>
            </a:r>
            <a:endParaRPr lang="en-US" dirty="0"/>
          </a:p>
        </p:txBody>
      </p:sp>
      <p:sp>
        <p:nvSpPr>
          <p:cNvPr id="3" name="Content Placeholder 2"/>
          <p:cNvSpPr>
            <a:spLocks noGrp="1"/>
          </p:cNvSpPr>
          <p:nvPr>
            <p:ph idx="1"/>
          </p:nvPr>
        </p:nvSpPr>
        <p:spPr>
          <a:xfrm>
            <a:off x="457200" y="5486400"/>
            <a:ext cx="8229600" cy="639763"/>
          </a:xfrm>
        </p:spPr>
        <p:txBody>
          <a:bodyPr/>
          <a:lstStyle/>
          <a:p>
            <a:endParaRPr lang="en-US" dirty="0"/>
          </a:p>
        </p:txBody>
      </p:sp>
      <p:grpSp>
        <p:nvGrpSpPr>
          <p:cNvPr id="9" name="Group 8"/>
          <p:cNvGrpSpPr/>
          <p:nvPr/>
        </p:nvGrpSpPr>
        <p:grpSpPr>
          <a:xfrm>
            <a:off x="1656510" y="1202391"/>
            <a:ext cx="6496890" cy="3881718"/>
            <a:chOff x="1656510" y="1202391"/>
            <a:chExt cx="6496890" cy="3881718"/>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10" y="1845609"/>
              <a:ext cx="6010275"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5867400" y="1202391"/>
              <a:ext cx="685800" cy="702609"/>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4" idx="4"/>
            </p:cNvCxnSpPr>
            <p:nvPr/>
          </p:nvCxnSpPr>
          <p:spPr>
            <a:xfrm flipV="1">
              <a:off x="6210300" y="1905000"/>
              <a:ext cx="0" cy="53340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162800" y="1992868"/>
              <a:ext cx="990600" cy="369332"/>
            </a:xfrm>
            <a:prstGeom prst="rect">
              <a:avLst/>
            </a:prstGeom>
            <a:noFill/>
          </p:spPr>
          <p:txBody>
            <a:bodyPr wrap="square" rtlCol="0">
              <a:spAutoFit/>
            </a:bodyPr>
            <a:lstStyle/>
            <a:p>
              <a:r>
                <a:rPr lang="en-US" dirty="0" smtClean="0"/>
                <a:t> = right</a:t>
              </a:r>
              <a:endParaRPr lang="en-US" dirty="0"/>
            </a:p>
          </p:txBody>
        </p:sp>
      </p:grpSp>
    </p:spTree>
    <p:extLst>
      <p:ext uri="{BB962C8B-B14F-4D97-AF65-F5344CB8AC3E}">
        <p14:creationId xmlns:p14="http://schemas.microsoft.com/office/powerpoint/2010/main" val="355967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اندازگیری کارایی حل مساله</a:t>
            </a:r>
            <a:endParaRPr lang="en-US" dirty="0"/>
          </a:p>
        </p:txBody>
      </p:sp>
      <p:sp>
        <p:nvSpPr>
          <p:cNvPr id="3" name="Content Placeholder 2"/>
          <p:cNvSpPr>
            <a:spLocks noGrp="1"/>
          </p:cNvSpPr>
          <p:nvPr>
            <p:ph idx="1"/>
          </p:nvPr>
        </p:nvSpPr>
        <p:spPr/>
        <p:txBody>
          <a:bodyPr>
            <a:normAutofit fontScale="92500"/>
          </a:bodyPr>
          <a:lstStyle/>
          <a:p>
            <a:pPr marL="0" indent="0" algn="r">
              <a:buNone/>
            </a:pPr>
            <a:r>
              <a:rPr lang="fa-IR" dirty="0"/>
              <a:t>خروجی یک الگوریتم حل مساله یآا شکست هست یآا یک راه حل: کارایی یک الگوریتم جستجو را از ۴ زاویه بررسی </a:t>
            </a:r>
            <a:r>
              <a:rPr lang="fa-IR" dirty="0" smtClean="0"/>
              <a:t>می‌کنیم  </a:t>
            </a:r>
          </a:p>
          <a:p>
            <a:pPr marL="0" indent="0" algn="r">
              <a:buNone/>
            </a:pPr>
            <a:r>
              <a:rPr lang="fa-IR" dirty="0" smtClean="0">
                <a:solidFill>
                  <a:srgbClr val="FF0000"/>
                </a:solidFill>
              </a:rPr>
              <a:t>کامل </a:t>
            </a:r>
            <a:r>
              <a:rPr lang="fa-IR" dirty="0">
                <a:solidFill>
                  <a:srgbClr val="FF0000"/>
                </a:solidFill>
              </a:rPr>
              <a:t>بودن</a:t>
            </a:r>
            <a:r>
              <a:rPr lang="fa-IR" dirty="0"/>
              <a:t>: اگر جواب وجود دارد، الگوریتم تضمین می‌کند </a:t>
            </a:r>
            <a:r>
              <a:rPr lang="fa-IR" dirty="0" smtClean="0"/>
              <a:t>که جواب </a:t>
            </a:r>
            <a:r>
              <a:rPr lang="fa-IR" dirty="0"/>
              <a:t>را پیدا کند؟</a:t>
            </a:r>
          </a:p>
          <a:p>
            <a:pPr marL="0" indent="0" rtl="1">
              <a:buNone/>
            </a:pPr>
            <a:r>
              <a:rPr lang="fa-IR" dirty="0">
                <a:solidFill>
                  <a:srgbClr val="FF0000"/>
                </a:solidFill>
              </a:rPr>
              <a:t>بهینگی</a:t>
            </a:r>
            <a:r>
              <a:rPr lang="fa-IR" dirty="0" smtClean="0"/>
              <a:t>‌</a:t>
            </a:r>
            <a:r>
              <a:rPr lang="fa-IR" dirty="0"/>
              <a:t>: اگر چند جواب وجود دارد، بهترین جواب را پیدا می‌کند؟</a:t>
            </a:r>
          </a:p>
          <a:p>
            <a:pPr marL="0" indent="0" algn="r" rtl="1">
              <a:buNone/>
            </a:pPr>
            <a:r>
              <a:rPr lang="fa-IR" dirty="0">
                <a:solidFill>
                  <a:srgbClr val="FF0000"/>
                </a:solidFill>
              </a:rPr>
              <a:t>پیچیدگی‌ زمانی</a:t>
            </a:r>
            <a:r>
              <a:rPr lang="fa-IR" dirty="0" smtClean="0">
                <a:solidFill>
                  <a:srgbClr val="FF0000"/>
                </a:solidFill>
              </a:rPr>
              <a:t>‌</a:t>
            </a:r>
            <a:r>
              <a:rPr lang="fa-IR" dirty="0"/>
              <a:t>: چقدر طول میکشد که جواب پیدا شود؟</a:t>
            </a:r>
          </a:p>
          <a:p>
            <a:pPr marL="0" indent="0" algn="r">
              <a:buNone/>
            </a:pPr>
            <a:r>
              <a:rPr lang="fa-IR" dirty="0" smtClean="0">
                <a:solidFill>
                  <a:srgbClr val="FF0000"/>
                </a:solidFill>
              </a:rPr>
              <a:t>پیچیدگی‌ فضایی </a:t>
            </a:r>
            <a:r>
              <a:rPr lang="fa-IR" dirty="0">
                <a:solidFill>
                  <a:srgbClr val="FF0000"/>
                </a:solidFill>
              </a:rPr>
              <a:t>یا مکانی</a:t>
            </a:r>
            <a:r>
              <a:rPr lang="fa-IR" dirty="0"/>
              <a:t>:برای </a:t>
            </a:r>
            <a:r>
              <a:rPr lang="fa-IR" dirty="0" smtClean="0"/>
              <a:t>آنجام </a:t>
            </a:r>
            <a:r>
              <a:rPr lang="fa-IR" dirty="0"/>
              <a:t>جستجو چقدر حافظه </a:t>
            </a:r>
            <a:r>
              <a:rPr lang="fa-IR" dirty="0" smtClean="0"/>
              <a:t>نیازداریم</a:t>
            </a:r>
            <a:r>
              <a:rPr lang="fa-IR" dirty="0"/>
              <a:t>؟</a:t>
            </a:r>
          </a:p>
          <a:p>
            <a:pPr marL="0" indent="0" algn="r">
              <a:buNone/>
            </a:pPr>
            <a:endParaRPr lang="en-US" dirty="0"/>
          </a:p>
        </p:txBody>
      </p:sp>
    </p:spTree>
    <p:extLst>
      <p:ext uri="{BB962C8B-B14F-4D97-AF65-F5344CB8AC3E}">
        <p14:creationId xmlns:p14="http://schemas.microsoft.com/office/powerpoint/2010/main" val="997734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اندازگیری کارایی حل مساله</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057400"/>
            <a:ext cx="4524935" cy="1444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515690"/>
            <a:ext cx="5657850" cy="2759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48584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جستجوی اول سطح - </a:t>
            </a:r>
            <a:r>
              <a:rPr lang="fa-IR" dirty="0">
                <a:solidFill>
                  <a:srgbClr val="FF0000"/>
                </a:solidFill>
              </a:rPr>
              <a:t>صفحه ۸۷-۸۹</a:t>
            </a:r>
            <a:r>
              <a:rPr lang="fa-IR" dirty="0"/>
              <a:t/>
            </a:r>
            <a:br>
              <a:rPr lang="fa-IR" dirty="0"/>
            </a:br>
            <a:endParaRPr lang="en-US" dirty="0"/>
          </a:p>
        </p:txBody>
      </p:sp>
      <p:sp>
        <p:nvSpPr>
          <p:cNvPr id="3" name="Content Placeholder 2"/>
          <p:cNvSpPr>
            <a:spLocks noGrp="1"/>
          </p:cNvSpPr>
          <p:nvPr>
            <p:ph idx="1"/>
          </p:nvPr>
        </p:nvSpPr>
        <p:spPr>
          <a:xfrm>
            <a:off x="457200" y="1600201"/>
            <a:ext cx="8229600" cy="891988"/>
          </a:xfrm>
        </p:spPr>
        <p:txBody>
          <a:bodyPr>
            <a:normAutofit fontScale="92500" lnSpcReduction="20000"/>
          </a:bodyPr>
          <a:lstStyle/>
          <a:p>
            <a:pPr marL="0" indent="0" algn="r">
              <a:buNone/>
            </a:pPr>
            <a:r>
              <a:rPr lang="fa-IR" dirty="0"/>
              <a:t>به شکل ۳-۱۰ در کتاب رجوع شود تا مفاهیم تولید و گسترش نود روشن شود</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863" y="2743200"/>
            <a:ext cx="67722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4173071"/>
            <a:ext cx="3619500" cy="190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پرونده:Breadth-first-tree.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3388" y="3935226"/>
            <a:ext cx="37147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261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4000" dirty="0">
                <a:solidFill>
                  <a:prstClr val="black"/>
                </a:solidFill>
              </a:rPr>
              <a:t>جستجوی اول سطح - </a:t>
            </a:r>
            <a:r>
              <a:rPr lang="fa-IR" sz="4000" dirty="0">
                <a:solidFill>
                  <a:srgbClr val="FF0000"/>
                </a:solidFill>
              </a:rPr>
              <a:t>صفحه ۸۷-۸۹</a:t>
            </a:r>
            <a:r>
              <a:rPr lang="fa-IR" sz="4000" dirty="0">
                <a:solidFill>
                  <a:prstClr val="black"/>
                </a:solidFill>
              </a:rPr>
              <a:t/>
            </a:r>
            <a:br>
              <a:rPr lang="fa-IR" sz="4000" dirty="0">
                <a:solidFill>
                  <a:prstClr val="black"/>
                </a:solidFill>
              </a:rPr>
            </a:b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828800"/>
            <a:ext cx="7439025" cy="824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666999"/>
            <a:ext cx="7419975" cy="2396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43000" y="5181600"/>
            <a:ext cx="7239000" cy="1200329"/>
          </a:xfrm>
          <a:prstGeom prst="rect">
            <a:avLst/>
          </a:prstGeom>
          <a:noFill/>
        </p:spPr>
        <p:txBody>
          <a:bodyPr wrap="square" rtlCol="0">
            <a:spAutoFit/>
          </a:bodyPr>
          <a:lstStyle/>
          <a:p>
            <a:pPr algn="r" rtl="1"/>
            <a:r>
              <a:rPr lang="fa-IR" dirty="0"/>
              <a:t>ا</a:t>
            </a:r>
            <a:r>
              <a:rPr lang="fa-IR" dirty="0" smtClean="0"/>
              <a:t>ز </a:t>
            </a:r>
            <a:r>
              <a:rPr lang="fa-IR" dirty="0"/>
              <a:t>نقطه نظر عملی، برای پیاده‌سازی این الگوریتم از صف استفاده می‌شود. بدین ترتیب که در ابتدا ریشه در صف قرار می‌گیرد. سپس هر دفعه عنصر ابتدای صف بیرون کشیده شده، همسایگانش بررسی شده و هر همسایه‌ای که تا به حال دیده نشده باشد به انتهای صف اضافه می‌شود. </a:t>
            </a:r>
            <a:r>
              <a:rPr lang="en-US" dirty="0" smtClean="0"/>
              <a:t>(Example; slide 18 - next class)</a:t>
            </a:r>
            <a:endParaRPr lang="en-US" dirty="0"/>
          </a:p>
        </p:txBody>
      </p:sp>
    </p:spTree>
    <p:extLst>
      <p:ext uri="{BB962C8B-B14F-4D97-AF65-F5344CB8AC3E}">
        <p14:creationId xmlns:p14="http://schemas.microsoft.com/office/powerpoint/2010/main" val="22242007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بر حسب </a:t>
            </a:r>
            <a:r>
              <a:rPr lang="fa-IR" dirty="0" smtClean="0"/>
              <a:t>چاپ سوم</a:t>
            </a:r>
            <a:r>
              <a:rPr lang="en-US" dirty="0" smtClean="0"/>
              <a:t> </a:t>
            </a:r>
            <a:r>
              <a:rPr lang="fa-IR" dirty="0" smtClean="0"/>
              <a:t>پیمایش </a:t>
            </a:r>
            <a:r>
              <a:rPr lang="fa-IR" dirty="0"/>
              <a:t>اول سطح</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740932"/>
            <a:ext cx="8463276" cy="231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581400" y="1371600"/>
            <a:ext cx="5110476" cy="369332"/>
          </a:xfrm>
          <a:prstGeom prst="rect">
            <a:avLst/>
          </a:prstGeom>
        </p:spPr>
        <p:txBody>
          <a:bodyPr wrap="square">
            <a:spAutoFit/>
          </a:bodyPr>
          <a:lstStyle/>
          <a:p>
            <a:pPr algn="r"/>
            <a:r>
              <a:rPr lang="fa-IR" dirty="0"/>
              <a:t>پیمایش اول سطح بر روی گراف‌های فاقد وزن صورت می‌گیرد</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49222706"/>
              </p:ext>
            </p:extLst>
          </p:nvPr>
        </p:nvGraphicFramePr>
        <p:xfrm>
          <a:off x="381000" y="4452937"/>
          <a:ext cx="2514600" cy="37084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370840">
                <a:tc>
                  <a:txBody>
                    <a:bodyPr/>
                    <a:lstStyle/>
                    <a:p>
                      <a:r>
                        <a:rPr lang="en-US" dirty="0" smtClean="0"/>
                        <a:t>A</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971467042"/>
              </p:ext>
            </p:extLst>
          </p:nvPr>
        </p:nvGraphicFramePr>
        <p:xfrm>
          <a:off x="381000" y="5334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0">
                <a:tc>
                  <a:txBody>
                    <a:bodyPr/>
                    <a:lstStyle/>
                    <a:p>
                      <a:r>
                        <a:rPr lang="en-US" dirty="0" smtClean="0"/>
                        <a:t>B</a:t>
                      </a:r>
                      <a:endParaRPr lang="en-US" dirty="0"/>
                    </a:p>
                  </a:txBody>
                  <a:tcPr/>
                </a:tc>
                <a:tc>
                  <a:txBody>
                    <a:bodyPr/>
                    <a:lstStyle/>
                    <a:p>
                      <a:r>
                        <a:rPr lang="en-US" dirty="0" smtClean="0"/>
                        <a:t>C</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6" name="Isosceles Triangle 5"/>
          <p:cNvSpPr/>
          <p:nvPr/>
        </p:nvSpPr>
        <p:spPr>
          <a:xfrm flipV="1">
            <a:off x="457200" y="42672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flipV="1">
            <a:off x="457200" y="51054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2871344508"/>
              </p:ext>
            </p:extLst>
          </p:nvPr>
        </p:nvGraphicFramePr>
        <p:xfrm>
          <a:off x="422564" y="6096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C</a:t>
                      </a:r>
                      <a:endParaRPr lang="en-US" dirty="0"/>
                    </a:p>
                  </a:txBody>
                  <a:tcPr/>
                </a:tc>
                <a:tc>
                  <a:txBody>
                    <a:bodyPr/>
                    <a:lstStyle/>
                    <a:p>
                      <a:r>
                        <a:rPr lang="en-US" dirty="0" smtClean="0"/>
                        <a:t>D</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11" name="Isosceles Triangle 10"/>
          <p:cNvSpPr/>
          <p:nvPr/>
        </p:nvSpPr>
        <p:spPr>
          <a:xfrm flipV="1">
            <a:off x="457200" y="58293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505200" y="5219700"/>
            <a:ext cx="762000" cy="369332"/>
          </a:xfrm>
          <a:prstGeom prst="rect">
            <a:avLst/>
          </a:prstGeom>
          <a:noFill/>
        </p:spPr>
        <p:txBody>
          <a:bodyPr wrap="square" rtlCol="0">
            <a:spAutoFit/>
          </a:bodyPr>
          <a:lstStyle/>
          <a:p>
            <a:r>
              <a:rPr lang="en-US" dirty="0" smtClean="0"/>
              <a:t>ABCD</a:t>
            </a:r>
            <a:endParaRPr lang="en-US" dirty="0"/>
          </a:p>
        </p:txBody>
      </p:sp>
      <p:sp>
        <p:nvSpPr>
          <p:cNvPr id="14" name="Rectangle 13"/>
          <p:cNvSpPr/>
          <p:nvPr/>
        </p:nvSpPr>
        <p:spPr>
          <a:xfrm>
            <a:off x="3865418" y="5589032"/>
            <a:ext cx="5197257" cy="369332"/>
          </a:xfrm>
          <a:prstGeom prst="rect">
            <a:avLst/>
          </a:prstGeom>
        </p:spPr>
        <p:txBody>
          <a:bodyPr wrap="none">
            <a:spAutoFit/>
          </a:bodyPr>
          <a:lstStyle/>
          <a:p>
            <a:pPr algn="l" rtl="1"/>
            <a:r>
              <a:rPr lang="fa-IR" dirty="0"/>
              <a:t>اگر فرض کنیم </a:t>
            </a:r>
            <a:r>
              <a:rPr lang="fa-IR" dirty="0" smtClean="0"/>
              <a:t>نود</a:t>
            </a:r>
            <a:r>
              <a:rPr lang="en-US" dirty="0" smtClean="0"/>
              <a:t>D </a:t>
            </a:r>
            <a:r>
              <a:rPr lang="fa-IR" dirty="0" smtClean="0"/>
              <a:t> </a:t>
            </a:r>
            <a:r>
              <a:rPr lang="fa-IR" dirty="0"/>
              <a:t>هدف باشد پیمایش به </a:t>
            </a:r>
            <a:r>
              <a:rPr lang="fa-IR" dirty="0" smtClean="0"/>
              <a:t>شکل</a:t>
            </a:r>
            <a:r>
              <a:rPr lang="en-US" dirty="0" smtClean="0"/>
              <a:t>ABCD </a:t>
            </a:r>
            <a:r>
              <a:rPr lang="fa-IR" dirty="0" smtClean="0"/>
              <a:t> </a:t>
            </a:r>
            <a:r>
              <a:rPr lang="fa-IR" dirty="0"/>
              <a:t>تمام میشود</a:t>
            </a:r>
            <a:endParaRPr lang="en-US" dirty="0"/>
          </a:p>
        </p:txBody>
      </p:sp>
      <p:sp>
        <p:nvSpPr>
          <p:cNvPr id="15" name="Rectangle 14"/>
          <p:cNvSpPr/>
          <p:nvPr/>
        </p:nvSpPr>
        <p:spPr>
          <a:xfrm>
            <a:off x="4005327" y="5936673"/>
            <a:ext cx="4917438" cy="923330"/>
          </a:xfrm>
          <a:prstGeom prst="rect">
            <a:avLst/>
          </a:prstGeom>
        </p:spPr>
        <p:txBody>
          <a:bodyPr wrap="square">
            <a:spAutoFit/>
          </a:bodyPr>
          <a:lstStyle/>
          <a:p>
            <a:pPr algn="r" rtl="1"/>
            <a:r>
              <a:rPr lang="fa-IR" b="1" dirty="0"/>
              <a:t>اول آزمون هدف را انجام میدهیم، اگر هدف بود که الگوریتم متوقف میشود، راه حل بازگردانده میشود، اگر هدف نبود در صف درج می‌کنیم</a:t>
            </a:r>
          </a:p>
        </p:txBody>
      </p:sp>
    </p:spTree>
    <p:extLst>
      <p:ext uri="{BB962C8B-B14F-4D97-AF65-F5344CB8AC3E}">
        <p14:creationId xmlns:p14="http://schemas.microsoft.com/office/powerpoint/2010/main" val="29023108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بر حسب </a:t>
            </a:r>
            <a:r>
              <a:rPr lang="fa-IR" dirty="0" smtClean="0">
                <a:solidFill>
                  <a:prstClr val="black"/>
                </a:solidFill>
              </a:rPr>
              <a:t>چاپ دوم</a:t>
            </a:r>
            <a:r>
              <a:rPr lang="en-US" dirty="0" smtClean="0">
                <a:solidFill>
                  <a:prstClr val="black"/>
                </a:solidFill>
              </a:rPr>
              <a:t> </a:t>
            </a:r>
            <a:r>
              <a:rPr lang="fa-IR" dirty="0">
                <a:solidFill>
                  <a:prstClr val="black"/>
                </a:solidFill>
              </a:rPr>
              <a:t>پیمایش اول سطح</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447800"/>
            <a:ext cx="8463276" cy="231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267200" y="5297269"/>
            <a:ext cx="4572000" cy="646331"/>
          </a:xfrm>
          <a:prstGeom prst="rect">
            <a:avLst/>
          </a:prstGeom>
        </p:spPr>
        <p:txBody>
          <a:bodyPr>
            <a:spAutoFit/>
          </a:bodyPr>
          <a:lstStyle/>
          <a:p>
            <a:pPr lvl="0" algn="r" rtl="1"/>
            <a:r>
              <a:rPr lang="fa-IR" dirty="0">
                <a:solidFill>
                  <a:prstClr val="black"/>
                </a:solidFill>
              </a:rPr>
              <a:t>اگر فرض کنیم نود</a:t>
            </a:r>
            <a:r>
              <a:rPr lang="en-US" dirty="0">
                <a:solidFill>
                  <a:prstClr val="black"/>
                </a:solidFill>
              </a:rPr>
              <a:t>D </a:t>
            </a:r>
            <a:r>
              <a:rPr lang="fa-IR" dirty="0">
                <a:solidFill>
                  <a:prstClr val="black"/>
                </a:solidFill>
              </a:rPr>
              <a:t> هدف باشد پیمایش به شکل</a:t>
            </a:r>
            <a:r>
              <a:rPr lang="en-US" dirty="0">
                <a:solidFill>
                  <a:prstClr val="black"/>
                </a:solidFill>
              </a:rPr>
              <a:t>ABCD </a:t>
            </a:r>
            <a:r>
              <a:rPr lang="fa-IR" dirty="0">
                <a:solidFill>
                  <a:prstClr val="black"/>
                </a:solidFill>
              </a:rPr>
              <a:t> تمام میشود</a:t>
            </a:r>
            <a:endParaRPr lang="en-US" dirty="0">
              <a:solidFill>
                <a:prstClr val="black"/>
              </a:solidFill>
            </a:endParaRPr>
          </a:p>
        </p:txBody>
      </p:sp>
      <p:sp>
        <p:nvSpPr>
          <p:cNvPr id="7" name="Rectangle 6"/>
          <p:cNvSpPr/>
          <p:nvPr/>
        </p:nvSpPr>
        <p:spPr>
          <a:xfrm>
            <a:off x="4267200" y="5906869"/>
            <a:ext cx="4572000" cy="646331"/>
          </a:xfrm>
          <a:prstGeom prst="rect">
            <a:avLst/>
          </a:prstGeom>
        </p:spPr>
        <p:txBody>
          <a:bodyPr>
            <a:spAutoFit/>
          </a:bodyPr>
          <a:lstStyle/>
          <a:p>
            <a:pPr algn="r"/>
            <a:r>
              <a:rPr lang="fa-IR" b="1" dirty="0"/>
              <a:t>هنگامی که نود را می‌خواهیم از سر </a:t>
            </a:r>
            <a:r>
              <a:rPr lang="fa-IR" b="1" dirty="0" smtClean="0"/>
              <a:t>صف </a:t>
            </a:r>
            <a:r>
              <a:rPr lang="fa-IR" b="1" dirty="0"/>
              <a:t>خارج کنیم قبلش آزمون هدف را انجام میدهیم</a:t>
            </a:r>
          </a:p>
        </p:txBody>
      </p:sp>
      <p:graphicFrame>
        <p:nvGraphicFramePr>
          <p:cNvPr id="8" name="Table 7"/>
          <p:cNvGraphicFramePr>
            <a:graphicFrameLocks noGrp="1"/>
          </p:cNvGraphicFramePr>
          <p:nvPr>
            <p:extLst>
              <p:ext uri="{D42A27DB-BD31-4B8C-83A1-F6EECF244321}">
                <p14:modId xmlns:p14="http://schemas.microsoft.com/office/powerpoint/2010/main" val="2899705471"/>
              </p:ext>
            </p:extLst>
          </p:nvPr>
        </p:nvGraphicFramePr>
        <p:xfrm>
          <a:off x="381000" y="4452937"/>
          <a:ext cx="2514600" cy="37084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370840">
                <a:tc>
                  <a:txBody>
                    <a:bodyPr/>
                    <a:lstStyle/>
                    <a:p>
                      <a:r>
                        <a:rPr lang="en-US" dirty="0" smtClean="0"/>
                        <a:t>A</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091871080"/>
              </p:ext>
            </p:extLst>
          </p:nvPr>
        </p:nvGraphicFramePr>
        <p:xfrm>
          <a:off x="381000" y="5334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0">
                <a:tc>
                  <a:txBody>
                    <a:bodyPr/>
                    <a:lstStyle/>
                    <a:p>
                      <a:r>
                        <a:rPr lang="en-US" dirty="0" smtClean="0"/>
                        <a:t>B</a:t>
                      </a:r>
                      <a:endParaRPr lang="en-US" dirty="0"/>
                    </a:p>
                  </a:txBody>
                  <a:tcPr/>
                </a:tc>
                <a:tc>
                  <a:txBody>
                    <a:bodyPr/>
                    <a:lstStyle/>
                    <a:p>
                      <a:r>
                        <a:rPr lang="en-US" dirty="0" smtClean="0"/>
                        <a:t>C</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10" name="Isosceles Triangle 9"/>
          <p:cNvSpPr/>
          <p:nvPr/>
        </p:nvSpPr>
        <p:spPr>
          <a:xfrm flipV="1">
            <a:off x="457200" y="42672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flipV="1">
            <a:off x="457200" y="51054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p:cNvGraphicFramePr>
            <a:graphicFrameLocks noGrp="1"/>
          </p:cNvGraphicFramePr>
          <p:nvPr>
            <p:extLst>
              <p:ext uri="{D42A27DB-BD31-4B8C-83A1-F6EECF244321}">
                <p14:modId xmlns:p14="http://schemas.microsoft.com/office/powerpoint/2010/main" val="1023774690"/>
              </p:ext>
            </p:extLst>
          </p:nvPr>
        </p:nvGraphicFramePr>
        <p:xfrm>
          <a:off x="422564" y="6096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C</a:t>
                      </a:r>
                      <a:endParaRPr lang="en-US" dirty="0"/>
                    </a:p>
                  </a:txBody>
                  <a:tcPr/>
                </a:tc>
                <a:tc>
                  <a:txBody>
                    <a:bodyPr/>
                    <a:lstStyle/>
                    <a:p>
                      <a:r>
                        <a:rPr lang="en-US" dirty="0" smtClean="0"/>
                        <a:t>D</a:t>
                      </a:r>
                      <a:endParaRPr lang="en-US" dirty="0"/>
                    </a:p>
                  </a:txBody>
                  <a:tcPr/>
                </a:tc>
                <a:tc>
                  <a:txBody>
                    <a:bodyPr/>
                    <a:lstStyle/>
                    <a:p>
                      <a:r>
                        <a:rPr lang="en-US" dirty="0" smtClean="0"/>
                        <a:t>E</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13" name="Isosceles Triangle 12"/>
          <p:cNvSpPr/>
          <p:nvPr/>
        </p:nvSpPr>
        <p:spPr>
          <a:xfrm flipV="1">
            <a:off x="457200" y="58293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Table 13"/>
          <p:cNvGraphicFramePr>
            <a:graphicFrameLocks noGrp="1"/>
          </p:cNvGraphicFramePr>
          <p:nvPr>
            <p:extLst>
              <p:ext uri="{D42A27DB-BD31-4B8C-83A1-F6EECF244321}">
                <p14:modId xmlns:p14="http://schemas.microsoft.com/office/powerpoint/2010/main" val="3591737880"/>
              </p:ext>
            </p:extLst>
          </p:nvPr>
        </p:nvGraphicFramePr>
        <p:xfrm>
          <a:off x="3276600" y="44958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D</a:t>
                      </a:r>
                      <a:endParaRPr lang="en-US" dirty="0"/>
                    </a:p>
                  </a:txBody>
                  <a:tcPr/>
                </a:tc>
                <a:tc>
                  <a:txBody>
                    <a:bodyPr/>
                    <a:lstStyle/>
                    <a:p>
                      <a:r>
                        <a:rPr lang="en-US" dirty="0" smtClean="0"/>
                        <a:t>E</a:t>
                      </a:r>
                      <a:endParaRPr lang="en-US" dirty="0"/>
                    </a:p>
                  </a:txBody>
                  <a:tcPr/>
                </a:tc>
                <a:tc>
                  <a:txBody>
                    <a:bodyPr/>
                    <a:lstStyle/>
                    <a:p>
                      <a:r>
                        <a:rPr lang="en-US" dirty="0" smtClean="0"/>
                        <a:t>F</a:t>
                      </a:r>
                      <a:endParaRPr lang="en-US" dirty="0"/>
                    </a:p>
                  </a:txBody>
                  <a:tcPr/>
                </a:tc>
                <a:tc>
                  <a:txBody>
                    <a:bodyPr/>
                    <a:lstStyle/>
                    <a:p>
                      <a:r>
                        <a:rPr lang="en-US" dirty="0" smtClean="0"/>
                        <a:t>G</a:t>
                      </a:r>
                      <a:endParaRPr lang="en-US" dirty="0"/>
                    </a:p>
                  </a:txBody>
                  <a:tcPr/>
                </a:tc>
                <a:tc>
                  <a:txBody>
                    <a:bodyPr/>
                    <a:lstStyle/>
                    <a:p>
                      <a:endParaRPr lang="en-US"/>
                    </a:p>
                  </a:txBody>
                  <a:tcPr/>
                </a:tc>
                <a:tc>
                  <a:txBody>
                    <a:bodyPr/>
                    <a:lstStyle/>
                    <a:p>
                      <a:endParaRPr lang="en-US" dirty="0"/>
                    </a:p>
                  </a:txBody>
                  <a:tcPr/>
                </a:tc>
              </a:tr>
            </a:tbl>
          </a:graphicData>
        </a:graphic>
      </p:graphicFrame>
      <p:sp>
        <p:nvSpPr>
          <p:cNvPr id="15" name="Isosceles Triangle 14"/>
          <p:cNvSpPr/>
          <p:nvPr/>
        </p:nvSpPr>
        <p:spPr>
          <a:xfrm flipV="1">
            <a:off x="3352800" y="4267200"/>
            <a:ext cx="152400" cy="1143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4492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پیمایش اول </a:t>
            </a:r>
            <a:r>
              <a:rPr lang="fa-IR" dirty="0" smtClean="0">
                <a:solidFill>
                  <a:prstClr val="black"/>
                </a:solidFill>
              </a:rPr>
              <a:t>سطح(</a:t>
            </a:r>
            <a:r>
              <a:rPr lang="fa-IR" dirty="0"/>
              <a:t>وقوع شکست</a:t>
            </a:r>
            <a:r>
              <a:rPr lang="fa-IR" dirty="0" smtClean="0">
                <a:solidFill>
                  <a:prstClr val="black"/>
                </a:solidFill>
              </a:rPr>
              <a:t>)</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8463276" cy="231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e 4"/>
          <p:cNvGraphicFramePr>
            <a:graphicFrameLocks noGrp="1"/>
          </p:cNvGraphicFramePr>
          <p:nvPr>
            <p:extLst>
              <p:ext uri="{D42A27DB-BD31-4B8C-83A1-F6EECF244321}">
                <p14:modId xmlns:p14="http://schemas.microsoft.com/office/powerpoint/2010/main" val="173591182"/>
              </p:ext>
            </p:extLst>
          </p:nvPr>
        </p:nvGraphicFramePr>
        <p:xfrm>
          <a:off x="381000" y="4452937"/>
          <a:ext cx="2514600" cy="37084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370840">
                <a:tc>
                  <a:txBody>
                    <a:bodyPr/>
                    <a:lstStyle/>
                    <a:p>
                      <a:r>
                        <a:rPr lang="en-US" dirty="0" smtClean="0"/>
                        <a:t>A</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157698128"/>
              </p:ext>
            </p:extLst>
          </p:nvPr>
        </p:nvGraphicFramePr>
        <p:xfrm>
          <a:off x="381000" y="5334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0">
                <a:tc>
                  <a:txBody>
                    <a:bodyPr/>
                    <a:lstStyle/>
                    <a:p>
                      <a:r>
                        <a:rPr lang="en-US" dirty="0" smtClean="0"/>
                        <a:t>B</a:t>
                      </a:r>
                      <a:endParaRPr lang="en-US" dirty="0"/>
                    </a:p>
                  </a:txBody>
                  <a:tcPr/>
                </a:tc>
                <a:tc>
                  <a:txBody>
                    <a:bodyPr/>
                    <a:lstStyle/>
                    <a:p>
                      <a:r>
                        <a:rPr lang="en-US" dirty="0" smtClean="0"/>
                        <a:t>C</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258715342"/>
              </p:ext>
            </p:extLst>
          </p:nvPr>
        </p:nvGraphicFramePr>
        <p:xfrm>
          <a:off x="422564" y="60960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C</a:t>
                      </a:r>
                      <a:endParaRPr lang="en-US" dirty="0"/>
                    </a:p>
                  </a:txBody>
                  <a:tcPr/>
                </a:tc>
                <a:tc>
                  <a:txBody>
                    <a:bodyPr/>
                    <a:lstStyle/>
                    <a:p>
                      <a:r>
                        <a:rPr lang="en-US" dirty="0" smtClean="0"/>
                        <a:t>D</a:t>
                      </a:r>
                      <a:endParaRPr lang="en-US" dirty="0"/>
                    </a:p>
                  </a:txBody>
                  <a:tcPr/>
                </a:tc>
                <a:tc>
                  <a:txBody>
                    <a:bodyPr/>
                    <a:lstStyle/>
                    <a:p>
                      <a:r>
                        <a:rPr lang="en-US" dirty="0" smtClean="0"/>
                        <a:t>E</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62109547"/>
              </p:ext>
            </p:extLst>
          </p:nvPr>
        </p:nvGraphicFramePr>
        <p:xfrm>
          <a:off x="3429000" y="443484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D</a:t>
                      </a:r>
                      <a:endParaRPr lang="en-US" dirty="0"/>
                    </a:p>
                  </a:txBody>
                  <a:tcPr/>
                </a:tc>
                <a:tc>
                  <a:txBody>
                    <a:bodyPr/>
                    <a:lstStyle/>
                    <a:p>
                      <a:r>
                        <a:rPr lang="en-US" dirty="0" smtClean="0"/>
                        <a:t>E</a:t>
                      </a:r>
                      <a:endParaRPr lang="en-US" dirty="0"/>
                    </a:p>
                  </a:txBody>
                  <a:tcPr/>
                </a:tc>
                <a:tc>
                  <a:txBody>
                    <a:bodyPr/>
                    <a:lstStyle/>
                    <a:p>
                      <a:r>
                        <a:rPr lang="en-US" dirty="0" smtClean="0"/>
                        <a:t>F</a:t>
                      </a:r>
                      <a:endParaRPr lang="en-US" dirty="0"/>
                    </a:p>
                  </a:txBody>
                  <a:tcPr/>
                </a:tc>
                <a:tc>
                  <a:txBody>
                    <a:bodyPr/>
                    <a:lstStyle/>
                    <a:p>
                      <a:r>
                        <a:rPr lang="en-US" dirty="0" smtClean="0"/>
                        <a:t>G</a:t>
                      </a:r>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88988304"/>
              </p:ext>
            </p:extLst>
          </p:nvPr>
        </p:nvGraphicFramePr>
        <p:xfrm>
          <a:off x="3429000" y="52578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E</a:t>
                      </a:r>
                      <a:endParaRPr lang="en-US" dirty="0"/>
                    </a:p>
                  </a:txBody>
                  <a:tcPr/>
                </a:tc>
                <a:tc>
                  <a:txBody>
                    <a:bodyPr/>
                    <a:lstStyle/>
                    <a:p>
                      <a:r>
                        <a:rPr lang="en-US" dirty="0" smtClean="0"/>
                        <a:t>F</a:t>
                      </a:r>
                      <a:endParaRPr lang="en-US" dirty="0"/>
                    </a:p>
                  </a:txBody>
                  <a:tcPr/>
                </a:tc>
                <a:tc>
                  <a:txBody>
                    <a:bodyPr/>
                    <a:lstStyle/>
                    <a:p>
                      <a:r>
                        <a:rPr lang="en-US" dirty="0" smtClean="0"/>
                        <a:t>G</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03195584"/>
              </p:ext>
            </p:extLst>
          </p:nvPr>
        </p:nvGraphicFramePr>
        <p:xfrm>
          <a:off x="3429000" y="60198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F</a:t>
                      </a:r>
                      <a:endParaRPr lang="en-US" dirty="0"/>
                    </a:p>
                  </a:txBody>
                  <a:tcPr/>
                </a:tc>
                <a:tc>
                  <a:txBody>
                    <a:bodyPr/>
                    <a:lstStyle/>
                    <a:p>
                      <a:r>
                        <a:rPr lang="en-US" dirty="0" smtClean="0"/>
                        <a:t>G</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506818312"/>
              </p:ext>
            </p:extLst>
          </p:nvPr>
        </p:nvGraphicFramePr>
        <p:xfrm>
          <a:off x="6177276" y="44196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r>
                        <a:rPr lang="en-US" dirty="0" smtClean="0"/>
                        <a:t>G</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201429389"/>
              </p:ext>
            </p:extLst>
          </p:nvPr>
        </p:nvGraphicFramePr>
        <p:xfrm>
          <a:off x="6177276" y="5257800"/>
          <a:ext cx="2514600" cy="365760"/>
        </p:xfrm>
        <a:graphic>
          <a:graphicData uri="http://schemas.openxmlformats.org/drawingml/2006/table">
            <a:tbl>
              <a:tblPr firstRow="1" bandRow="1">
                <a:tableStyleId>{5C22544A-7EE6-4342-B048-85BDC9FD1C3A}</a:tableStyleId>
              </a:tblPr>
              <a:tblGrid>
                <a:gridCol w="419100"/>
                <a:gridCol w="419100"/>
                <a:gridCol w="419100"/>
                <a:gridCol w="419100"/>
                <a:gridCol w="419100"/>
                <a:gridCol w="419100"/>
              </a:tblGrid>
              <a:tr h="13716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14" name="Rectangle 13"/>
          <p:cNvSpPr/>
          <p:nvPr/>
        </p:nvSpPr>
        <p:spPr>
          <a:xfrm>
            <a:off x="2286000" y="3420070"/>
            <a:ext cx="6172200" cy="923330"/>
          </a:xfrm>
          <a:prstGeom prst="rect">
            <a:avLst/>
          </a:prstGeom>
        </p:spPr>
        <p:txBody>
          <a:bodyPr wrap="square">
            <a:spAutoFit/>
          </a:bodyPr>
          <a:lstStyle/>
          <a:p>
            <a:pPr algn="r" rtl="1"/>
            <a:r>
              <a:rPr lang="fa-IR" dirty="0"/>
              <a:t>هنگامی که هیچ هدفی‌ موجود نباشد با خالی‌ شدن </a:t>
            </a:r>
            <a:r>
              <a:rPr lang="fa-IR" dirty="0" smtClean="0"/>
              <a:t>صف </a:t>
            </a:r>
            <a:r>
              <a:rPr lang="fa-IR" dirty="0"/>
              <a:t>(تمام شدن نود‌های درخت جستجو) مسلما هیچ هدفی‌ یافت نمی‌شود و طبیعتا هیچ مسیری به عنوان مسیر بهینه برگردانده نمی‌شود. در این حالت اصطلاحا میگوئیم شکست خردیم.</a:t>
            </a:r>
            <a:endParaRPr lang="en-US" dirty="0"/>
          </a:p>
        </p:txBody>
      </p:sp>
    </p:spTree>
    <p:extLst>
      <p:ext uri="{BB962C8B-B14F-4D97-AF65-F5344CB8AC3E}">
        <p14:creationId xmlns:p14="http://schemas.microsoft.com/office/powerpoint/2010/main" val="38722196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3600" dirty="0">
                <a:solidFill>
                  <a:prstClr val="black"/>
                </a:solidFill>
              </a:rPr>
              <a:t>جستجوی اول سطح - </a:t>
            </a:r>
            <a:r>
              <a:rPr lang="fa-IR" sz="3600" dirty="0">
                <a:solidFill>
                  <a:srgbClr val="FF0000"/>
                </a:solidFill>
              </a:rPr>
              <a:t>صفحه ۸۷-۸۹</a:t>
            </a:r>
            <a:r>
              <a:rPr lang="fa-IR" sz="3600" dirty="0">
                <a:solidFill>
                  <a:prstClr val="black"/>
                </a:solidFill>
              </a:rPr>
              <a:t/>
            </a:r>
            <a:br>
              <a:rPr lang="fa-IR" sz="3600" dirty="0">
                <a:solidFill>
                  <a:prstClr val="black"/>
                </a:solidFill>
              </a:rPr>
            </a:b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209800"/>
            <a:ext cx="6238875"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981200" y="2145268"/>
            <a:ext cx="4953000" cy="369332"/>
          </a:xfrm>
          <a:prstGeom prst="rect">
            <a:avLst/>
          </a:prstGeom>
          <a:noFill/>
        </p:spPr>
        <p:txBody>
          <a:bodyPr wrap="square" rtlCol="0">
            <a:spAutoFit/>
          </a:bodyPr>
          <a:lstStyle/>
          <a:p>
            <a:pPr algn="r"/>
            <a:r>
              <a:rPr lang="fa-IR" dirty="0"/>
              <a:t>(مشروط) اگر فاکتور انشعاب متناهی باشد</a:t>
            </a:r>
            <a:endParaRPr lang="en-US" dirty="0"/>
          </a:p>
        </p:txBody>
      </p:sp>
      <p:sp>
        <p:nvSpPr>
          <p:cNvPr id="3" name="Oval 2"/>
          <p:cNvSpPr/>
          <p:nvPr/>
        </p:nvSpPr>
        <p:spPr>
          <a:xfrm>
            <a:off x="1600200" y="3276600"/>
            <a:ext cx="381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cxnSp>
        <p:nvCxnSpPr>
          <p:cNvPr id="6" name="Straight Connector 5"/>
          <p:cNvCxnSpPr>
            <a:stCxn id="3" idx="3"/>
          </p:cNvCxnSpPr>
          <p:nvPr/>
        </p:nvCxnSpPr>
        <p:spPr>
          <a:xfrm flipH="1">
            <a:off x="1447800" y="3536763"/>
            <a:ext cx="208196"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3" idx="5"/>
          </p:cNvCxnSpPr>
          <p:nvPr/>
        </p:nvCxnSpPr>
        <p:spPr>
          <a:xfrm>
            <a:off x="1925404" y="3536763"/>
            <a:ext cx="208196" cy="349437"/>
          </a:xfrm>
          <a:prstGeom prst="line">
            <a:avLst/>
          </a:prstGeom>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257300" y="3886200"/>
            <a:ext cx="381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13" name="Oval 12"/>
          <p:cNvSpPr/>
          <p:nvPr/>
        </p:nvSpPr>
        <p:spPr>
          <a:xfrm>
            <a:off x="2050095" y="3876675"/>
            <a:ext cx="381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cxnSp>
        <p:nvCxnSpPr>
          <p:cNvPr id="14" name="Straight Connector 13"/>
          <p:cNvCxnSpPr/>
          <p:nvPr/>
        </p:nvCxnSpPr>
        <p:spPr>
          <a:xfrm flipH="1">
            <a:off x="1153202" y="4191000"/>
            <a:ext cx="208196" cy="34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2" idx="5"/>
          </p:cNvCxnSpPr>
          <p:nvPr/>
        </p:nvCxnSpPr>
        <p:spPr>
          <a:xfrm>
            <a:off x="1582504" y="4146363"/>
            <a:ext cx="104098" cy="394074"/>
          </a:xfrm>
          <a:prstGeom prst="line">
            <a:avLst/>
          </a:prstGeom>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62702" y="4540437"/>
            <a:ext cx="381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d</a:t>
            </a:r>
          </a:p>
        </p:txBody>
      </p:sp>
      <p:sp>
        <p:nvSpPr>
          <p:cNvPr id="19" name="Oval 18"/>
          <p:cNvSpPr/>
          <p:nvPr/>
        </p:nvSpPr>
        <p:spPr>
          <a:xfrm>
            <a:off x="1544404" y="4540437"/>
            <a:ext cx="3810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e</a:t>
            </a:r>
            <a:endParaRPr lang="en-US" dirty="0">
              <a:solidFill>
                <a:srgbClr val="FF0000"/>
              </a:solidFill>
            </a:endParaRPr>
          </a:p>
        </p:txBody>
      </p:sp>
      <p:sp>
        <p:nvSpPr>
          <p:cNvPr id="11" name="TextBox 10"/>
          <p:cNvSpPr txBox="1"/>
          <p:nvPr/>
        </p:nvSpPr>
        <p:spPr>
          <a:xfrm>
            <a:off x="1305602" y="3440668"/>
            <a:ext cx="294598" cy="369332"/>
          </a:xfrm>
          <a:prstGeom prst="rect">
            <a:avLst/>
          </a:prstGeom>
          <a:noFill/>
          <a:ln>
            <a:noFill/>
          </a:ln>
        </p:spPr>
        <p:txBody>
          <a:bodyPr wrap="square" rtlCol="0">
            <a:spAutoFit/>
          </a:bodyPr>
          <a:lstStyle/>
          <a:p>
            <a:r>
              <a:rPr lang="en-US" dirty="0" smtClean="0"/>
              <a:t>1</a:t>
            </a:r>
            <a:endParaRPr lang="en-US" dirty="0"/>
          </a:p>
        </p:txBody>
      </p:sp>
      <p:sp>
        <p:nvSpPr>
          <p:cNvPr id="21" name="TextBox 20"/>
          <p:cNvSpPr txBox="1"/>
          <p:nvPr/>
        </p:nvSpPr>
        <p:spPr>
          <a:xfrm>
            <a:off x="2057400" y="3429000"/>
            <a:ext cx="294598" cy="369332"/>
          </a:xfrm>
          <a:prstGeom prst="rect">
            <a:avLst/>
          </a:prstGeom>
          <a:noFill/>
          <a:ln>
            <a:noFill/>
          </a:ln>
        </p:spPr>
        <p:txBody>
          <a:bodyPr wrap="square" rtlCol="0">
            <a:spAutoFit/>
          </a:bodyPr>
          <a:lstStyle/>
          <a:p>
            <a:r>
              <a:rPr lang="en-US" dirty="0" smtClean="0"/>
              <a:t>1</a:t>
            </a:r>
            <a:endParaRPr lang="en-US" dirty="0"/>
          </a:p>
        </p:txBody>
      </p:sp>
      <p:sp>
        <p:nvSpPr>
          <p:cNvPr id="22" name="TextBox 21"/>
          <p:cNvSpPr txBox="1"/>
          <p:nvPr/>
        </p:nvSpPr>
        <p:spPr>
          <a:xfrm>
            <a:off x="914400" y="4126468"/>
            <a:ext cx="294598" cy="369332"/>
          </a:xfrm>
          <a:prstGeom prst="rect">
            <a:avLst/>
          </a:prstGeom>
          <a:noFill/>
          <a:ln>
            <a:noFill/>
          </a:ln>
        </p:spPr>
        <p:txBody>
          <a:bodyPr wrap="square" rtlCol="0">
            <a:spAutoFit/>
          </a:bodyPr>
          <a:lstStyle/>
          <a:p>
            <a:r>
              <a:rPr lang="en-US" dirty="0" smtClean="0"/>
              <a:t>4</a:t>
            </a:r>
            <a:endParaRPr lang="en-US" dirty="0"/>
          </a:p>
        </p:txBody>
      </p:sp>
      <p:sp>
        <p:nvSpPr>
          <p:cNvPr id="23" name="TextBox 22"/>
          <p:cNvSpPr txBox="1"/>
          <p:nvPr/>
        </p:nvSpPr>
        <p:spPr>
          <a:xfrm>
            <a:off x="1686602" y="4126468"/>
            <a:ext cx="294598" cy="369332"/>
          </a:xfrm>
          <a:prstGeom prst="rect">
            <a:avLst/>
          </a:prstGeom>
          <a:noFill/>
          <a:ln>
            <a:noFill/>
          </a:ln>
        </p:spPr>
        <p:txBody>
          <a:bodyPr wrap="square" rtlCol="0">
            <a:spAutoFit/>
          </a:bodyPr>
          <a:lstStyle/>
          <a:p>
            <a:r>
              <a:rPr lang="en-US" dirty="0" smtClean="0"/>
              <a:t>1</a:t>
            </a:r>
            <a:endParaRPr lang="en-US" dirty="0"/>
          </a:p>
        </p:txBody>
      </p:sp>
      <p:sp>
        <p:nvSpPr>
          <p:cNvPr id="25" name="Rectangle 24"/>
          <p:cNvSpPr/>
          <p:nvPr/>
        </p:nvSpPr>
        <p:spPr>
          <a:xfrm>
            <a:off x="245580" y="5802868"/>
            <a:ext cx="4025461" cy="369332"/>
          </a:xfrm>
          <a:prstGeom prst="rect">
            <a:avLst/>
          </a:prstGeom>
        </p:spPr>
        <p:txBody>
          <a:bodyPr wrap="none">
            <a:spAutoFit/>
          </a:bodyPr>
          <a:lstStyle/>
          <a:p>
            <a:r>
              <a:rPr lang="fa-IR" dirty="0"/>
              <a:t>اگر اول عرض اعمال شود جواب بهینه بدست نمیاید</a:t>
            </a:r>
            <a:endParaRPr lang="en-US" dirty="0"/>
          </a:p>
        </p:txBody>
      </p:sp>
      <p:cxnSp>
        <p:nvCxnSpPr>
          <p:cNvPr id="50" name="Straight Arrow Connector 49"/>
          <p:cNvCxnSpPr/>
          <p:nvPr/>
        </p:nvCxnSpPr>
        <p:spPr>
          <a:xfrm flipH="1" flipV="1">
            <a:off x="1833902" y="4997638"/>
            <a:ext cx="424408" cy="717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810001" y="3048000"/>
            <a:ext cx="4648200" cy="65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در مورد پیچیدگی‌ زمانی‌ و مکانی بر حسب اینکه آزمون هدف کی‌ انجام شود ۲ نوع پیچیدگی‌ خواهیم داشت</a:t>
            </a:r>
            <a:endParaRPr lang="en-US" dirty="0">
              <a:solidFill>
                <a:schemeClr val="tx1"/>
              </a:solidFill>
            </a:endParaRPr>
          </a:p>
        </p:txBody>
      </p:sp>
    </p:spTree>
    <p:extLst>
      <p:ext uri="{BB962C8B-B14F-4D97-AF65-F5344CB8AC3E}">
        <p14:creationId xmlns:p14="http://schemas.microsoft.com/office/powerpoint/2010/main" val="1130613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کارگزار حل مساله </a:t>
            </a:r>
            <a:endParaRPr lang="en-US" dirty="0"/>
          </a:p>
        </p:txBody>
      </p:sp>
      <p:sp>
        <p:nvSpPr>
          <p:cNvPr id="3" name="Content Placeholder 2"/>
          <p:cNvSpPr>
            <a:spLocks noGrp="1"/>
          </p:cNvSpPr>
          <p:nvPr>
            <p:ph idx="1"/>
          </p:nvPr>
        </p:nvSpPr>
        <p:spPr>
          <a:xfrm>
            <a:off x="457200" y="1600201"/>
            <a:ext cx="8229600" cy="3810000"/>
          </a:xfrm>
        </p:spPr>
        <p:txBody>
          <a:bodyPr>
            <a:normAutofit/>
          </a:bodyPr>
          <a:lstStyle/>
          <a:p>
            <a:pPr marL="0" indent="0" algn="r">
              <a:buNone/>
            </a:pPr>
            <a:r>
              <a:rPr lang="fa-IR" sz="2400" dirty="0" smtClean="0"/>
              <a:t>1- در </a:t>
            </a:r>
            <a:r>
              <a:rPr lang="fa-IR" sz="2400" dirty="0"/>
              <a:t>این فصل یک کارگزار مبتنی‌ بر هدف به نام کارگزار حل مساله معرفی‌ می‌کنیم. این نوع کارگزارها با پیدا کردن رشته هایی از اقدامات به حالت‌های </a:t>
            </a:r>
            <a:r>
              <a:rPr lang="en-US" sz="2400" dirty="0" smtClean="0"/>
              <a:t>.</a:t>
            </a:r>
            <a:r>
              <a:rPr lang="fa-IR" sz="2400" dirty="0"/>
              <a:t> مطلوب منجر میشوند، تصمیم میگیرند چه عملی‌ انجام </a:t>
            </a:r>
            <a:r>
              <a:rPr lang="fa-IR" sz="2400" dirty="0" smtClean="0"/>
              <a:t>دهند.</a:t>
            </a:r>
          </a:p>
          <a:p>
            <a:pPr marL="0" indent="0" algn="r">
              <a:buNone/>
            </a:pPr>
            <a:r>
              <a:rPr lang="fa-IR" sz="2400" dirty="0" smtClean="0"/>
              <a:t>2-در </a:t>
            </a:r>
            <a:r>
              <a:rPr lang="fa-IR" sz="2400" dirty="0"/>
              <a:t>این فصل به بررسی ا</a:t>
            </a:r>
            <a:r>
              <a:rPr lang="fa-IR" sz="2400" b="1" dirty="0"/>
              <a:t>لگوریتم‌های نا آگاه </a:t>
            </a:r>
            <a:r>
              <a:rPr lang="fa-IR" sz="2400" dirty="0"/>
              <a:t>برای یافتن جواب می‌پردازیم. به این دلیل به این الگوریتم‌ها نا آگاه میگوییم چون این الگوریتم‌ها دربارهٔ مساله هیچ </a:t>
            </a:r>
            <a:endParaRPr lang="fa-IR" sz="2400" dirty="0" smtClean="0"/>
          </a:p>
          <a:p>
            <a:pPr marL="0" indent="0" algn="r">
              <a:buNone/>
            </a:pPr>
            <a:r>
              <a:rPr lang="fa-IR" sz="2400" dirty="0" smtClean="0"/>
              <a:t>اطلاع‌ای </a:t>
            </a:r>
            <a:r>
              <a:rPr lang="fa-IR" sz="2400" dirty="0"/>
              <a:t>به جز تعریف </a:t>
            </a:r>
            <a:r>
              <a:rPr lang="fa-IR" sz="2400" dirty="0" smtClean="0"/>
              <a:t>آن ندارند</a:t>
            </a:r>
          </a:p>
          <a:p>
            <a:pPr marL="0" indent="0" algn="r">
              <a:buNone/>
            </a:pPr>
            <a:r>
              <a:rPr lang="fa-IR" sz="2400" dirty="0"/>
              <a:t>یک عامل حل مساله باید ۴ مرحله را برای حل مساله انجام دهد: ۱- تدوین هدف، ۲-تدوین مساله ۳-جستجو </a:t>
            </a:r>
            <a:r>
              <a:rPr lang="fa-IR" sz="2400" dirty="0" smtClean="0"/>
              <a:t>۴-</a:t>
            </a:r>
            <a:r>
              <a:rPr lang="fa-IR" sz="2400" dirty="0"/>
              <a:t>اجرا</a:t>
            </a:r>
          </a:p>
          <a:p>
            <a:pPr marL="0" indent="0" algn="r">
              <a:buNone/>
            </a:pPr>
            <a:r>
              <a:rPr lang="fa-IR" sz="2400" dirty="0">
                <a:solidFill>
                  <a:srgbClr val="FF0000"/>
                </a:solidFill>
              </a:rPr>
              <a:t>توضیحات در صفحهٔ ۷۱-۷۳ کتاب آمده است</a:t>
            </a:r>
            <a:endParaRPr lang="en-US" sz="2400" dirty="0">
              <a:solidFill>
                <a:srgbClr val="FF0000"/>
              </a:solidFill>
            </a:endParaRPr>
          </a:p>
        </p:txBody>
      </p:sp>
    </p:spTree>
    <p:extLst>
      <p:ext uri="{BB962C8B-B14F-4D97-AF65-F5344CB8AC3E}">
        <p14:creationId xmlns:p14="http://schemas.microsoft.com/office/powerpoint/2010/main" val="3701781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بحث در مورد پیچیدگی‌</a:t>
            </a:r>
            <a:br>
              <a:rPr lang="fa-IR" dirty="0"/>
            </a:b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6261" y="3706091"/>
            <a:ext cx="3609975" cy="2818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6181" y="6129198"/>
            <a:ext cx="3886200" cy="395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440381" y="1600200"/>
            <a:ext cx="4572000" cy="1754326"/>
          </a:xfrm>
          <a:prstGeom prst="rect">
            <a:avLst/>
          </a:prstGeom>
        </p:spPr>
        <p:txBody>
          <a:bodyPr>
            <a:spAutoFit/>
          </a:bodyPr>
          <a:lstStyle/>
          <a:p>
            <a:pPr algn="r" rtl="1"/>
            <a:r>
              <a:rPr lang="fa-IR" dirty="0"/>
              <a:t>اگر آزمون هدف هنگام خروج نود از صف صورت گیرد پیچیدگی‌ زمانی‌ ( تعداد نود‌های شمرده شده توسط الگوریتم اول سطح) در بدترین شرایط </a:t>
            </a:r>
            <a:r>
              <a:rPr lang="en-US" dirty="0"/>
              <a:t>O (b</a:t>
            </a:r>
            <a:r>
              <a:rPr lang="en-US" baseline="30000" dirty="0"/>
              <a:t>d+1</a:t>
            </a:r>
            <a:r>
              <a:rPr lang="en-US" dirty="0"/>
              <a:t>)  </a:t>
            </a:r>
          </a:p>
          <a:p>
            <a:pPr algn="r" rtl="1"/>
            <a:r>
              <a:rPr lang="fa-IR" dirty="0" smtClean="0"/>
              <a:t>میشود</a:t>
            </a:r>
            <a:r>
              <a:rPr lang="fa-IR" dirty="0"/>
              <a:t>. از آنجایی که صف که حافظه من می‌باشد نیز حد اکثر با </a:t>
            </a:r>
            <a:r>
              <a:rPr lang="fa-IR" dirty="0" smtClean="0"/>
              <a:t>نود</a:t>
            </a:r>
            <a:r>
              <a:rPr lang="en-US" dirty="0"/>
              <a:t>O (b</a:t>
            </a:r>
            <a:r>
              <a:rPr lang="en-US" baseline="30000" dirty="0"/>
              <a:t>d+1</a:t>
            </a:r>
            <a:r>
              <a:rPr lang="en-US" dirty="0"/>
              <a:t>)  </a:t>
            </a:r>
          </a:p>
          <a:p>
            <a:pPr algn="r" rtl="1"/>
            <a:r>
              <a:rPr lang="fa-IR" dirty="0" smtClean="0"/>
              <a:t> </a:t>
            </a:r>
            <a:r>
              <a:rPr lang="fa-IR" dirty="0"/>
              <a:t>پر میشود همین پیچیدگی‌ را دارد</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82" y="3889374"/>
            <a:ext cx="3614737" cy="281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62000" y="5681802"/>
            <a:ext cx="2057400" cy="41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5791200"/>
            <a:ext cx="533400"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rot="5400000">
            <a:off x="744495" y="5808706"/>
            <a:ext cx="144409" cy="41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7216172">
            <a:off x="192631" y="5802451"/>
            <a:ext cx="487218" cy="29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80" y="6281597"/>
            <a:ext cx="3886200" cy="395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284051" y="6281597"/>
            <a:ext cx="1788829" cy="38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=O(</a:t>
            </a:r>
            <a:r>
              <a:rPr lang="en-US" dirty="0" err="1" smtClean="0">
                <a:solidFill>
                  <a:schemeClr val="tx1"/>
                </a:solidFill>
              </a:rPr>
              <a:t>b</a:t>
            </a:r>
            <a:r>
              <a:rPr lang="en-US" baseline="30000" dirty="0" err="1" smtClean="0">
                <a:solidFill>
                  <a:schemeClr val="tx1"/>
                </a:solidFill>
              </a:rPr>
              <a:t>d</a:t>
            </a:r>
            <a:r>
              <a:rPr lang="en-US" dirty="0">
                <a:solidFill>
                  <a:schemeClr val="tx1"/>
                </a:solidFill>
              </a:rPr>
              <a:t>)</a:t>
            </a:r>
          </a:p>
        </p:txBody>
      </p:sp>
      <p:sp>
        <p:nvSpPr>
          <p:cNvPr id="9" name="Rectangle 8"/>
          <p:cNvSpPr/>
          <p:nvPr/>
        </p:nvSpPr>
        <p:spPr>
          <a:xfrm>
            <a:off x="46182" y="1616517"/>
            <a:ext cx="4572000" cy="923330"/>
          </a:xfrm>
          <a:prstGeom prst="rect">
            <a:avLst/>
          </a:prstGeom>
        </p:spPr>
        <p:txBody>
          <a:bodyPr>
            <a:spAutoFit/>
          </a:bodyPr>
          <a:lstStyle/>
          <a:p>
            <a:pPr algn="r" rtl="1"/>
            <a:r>
              <a:rPr lang="fa-IR" dirty="0"/>
              <a:t>اگر آزمون هدف هنگام ورود به صف صورت گیرد اون عمق اضافه هیچ وقت تولید نمی‌شود بنابرین پیچیدگی‌ زمانی‌ و مکانی این بار </a:t>
            </a:r>
            <a:r>
              <a:rPr lang="en-US" dirty="0" smtClean="0"/>
              <a:t>O (b </a:t>
            </a:r>
            <a:r>
              <a:rPr lang="en-US" baseline="30000" dirty="0" smtClean="0"/>
              <a:t>d</a:t>
            </a:r>
            <a:r>
              <a:rPr lang="en-US" dirty="0" smtClean="0"/>
              <a:t>)</a:t>
            </a:r>
            <a:r>
              <a:rPr lang="fa-IR" dirty="0" smtClean="0"/>
              <a:t>میشود</a:t>
            </a:r>
            <a:endParaRPr lang="en-US" dirty="0"/>
          </a:p>
        </p:txBody>
      </p:sp>
    </p:spTree>
    <p:extLst>
      <p:ext uri="{BB962C8B-B14F-4D97-AF65-F5344CB8AC3E}">
        <p14:creationId xmlns:p14="http://schemas.microsoft.com/office/powerpoint/2010/main" val="29296281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پیچیدگی‌ زمانی‌ و مکانی بد الگوریتم اول سطح</a:t>
            </a:r>
            <a:endParaRPr lang="en-US" dirty="0"/>
          </a:p>
        </p:txBody>
      </p:sp>
      <p:sp>
        <p:nvSpPr>
          <p:cNvPr id="5" name="TextBox 4"/>
          <p:cNvSpPr txBox="1"/>
          <p:nvPr/>
        </p:nvSpPr>
        <p:spPr>
          <a:xfrm>
            <a:off x="2590800" y="5806559"/>
            <a:ext cx="4953000" cy="369332"/>
          </a:xfrm>
          <a:prstGeom prst="rect">
            <a:avLst/>
          </a:prstGeom>
          <a:noFill/>
        </p:spPr>
        <p:txBody>
          <a:bodyPr wrap="square" rtlCol="0">
            <a:spAutoFit/>
          </a:bodyPr>
          <a:lstStyle/>
          <a:p>
            <a:pPr algn="r"/>
            <a:r>
              <a:rPr lang="fa-IR" dirty="0"/>
              <a:t>به شکل ۳-۱۱ کتاب برای پیچیدگی‌ زمانی‌ و فضایی رجوع شود</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419350"/>
            <a:ext cx="8135429" cy="3153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191000" y="1600200"/>
            <a:ext cx="4572000" cy="923330"/>
          </a:xfrm>
          <a:prstGeom prst="rect">
            <a:avLst/>
          </a:prstGeom>
        </p:spPr>
        <p:txBody>
          <a:bodyPr>
            <a:spAutoFit/>
          </a:bodyPr>
          <a:lstStyle/>
          <a:p>
            <a:pPr algn="r" rtl="1"/>
            <a:r>
              <a:rPr lang="fa-IR" dirty="0"/>
              <a:t>پیچیدگی‌‌های قید شده در این جدول بر حسب زمانی‌ است که آزمون هدف بر روی نود زمان خارج کردن نود از صف انجام </a:t>
            </a:r>
            <a:r>
              <a:rPr lang="fa-IR" dirty="0" smtClean="0"/>
              <a:t>میشود</a:t>
            </a:r>
            <a:r>
              <a:rPr lang="en-US" dirty="0" smtClean="0"/>
              <a:t>O (b</a:t>
            </a:r>
            <a:r>
              <a:rPr lang="en-US" baseline="30000" dirty="0" smtClean="0"/>
              <a:t>d+1</a:t>
            </a:r>
            <a:r>
              <a:rPr lang="en-US" dirty="0" smtClean="0"/>
              <a:t>)  </a:t>
            </a:r>
            <a:endParaRPr lang="en-US" dirty="0"/>
          </a:p>
        </p:txBody>
      </p:sp>
    </p:spTree>
    <p:extLst>
      <p:ext uri="{BB962C8B-B14F-4D97-AF65-F5344CB8AC3E}">
        <p14:creationId xmlns:p14="http://schemas.microsoft.com/office/powerpoint/2010/main" val="26067325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l" rtl="1"/>
            <a:r>
              <a:rPr lang="fa-IR" dirty="0" smtClean="0"/>
              <a:t/>
            </a:r>
            <a:br>
              <a:rPr lang="fa-IR" dirty="0" smtClean="0"/>
            </a:br>
            <a:r>
              <a:rPr lang="fa-IR" dirty="0" smtClean="0"/>
              <a:t>جستجو هزینهٔ یکنواخت   ---   صفحه  ۸۹ - ۹۰</a:t>
            </a:r>
            <a:br>
              <a:rPr lang="fa-IR" dirty="0" smtClean="0"/>
            </a:br>
            <a:r>
              <a:rPr lang="en-US" sz="4000" dirty="0" smtClean="0"/>
              <a:t>Uniform </a:t>
            </a:r>
            <a:r>
              <a:rPr lang="en-US" sz="4000" dirty="0"/>
              <a:t>cost search (Cheapest – first </a:t>
            </a:r>
            <a:r>
              <a:rPr lang="en-US" sz="4000" dirty="0" smtClean="0"/>
              <a:t>search</a:t>
            </a:r>
            <a:r>
              <a:rPr lang="en-US" dirty="0"/>
              <a:t>)</a:t>
            </a:r>
            <a:r>
              <a:rPr lang="fa-IR" dirty="0" smtClean="0"/>
              <a:t/>
            </a:r>
            <a:br>
              <a:rPr lang="fa-IR" dirty="0" smtClean="0"/>
            </a:br>
            <a:endParaRPr lang="en-MY" dirty="0"/>
          </a:p>
        </p:txBody>
      </p:sp>
      <p:pic>
        <p:nvPicPr>
          <p:cNvPr id="1026" name="Picture 2"/>
          <p:cNvPicPr>
            <a:picLocks noChangeAspect="1" noChangeArrowheads="1"/>
          </p:cNvPicPr>
          <p:nvPr/>
        </p:nvPicPr>
        <p:blipFill>
          <a:blip r:embed="rId3" cstate="print"/>
          <a:srcRect/>
          <a:stretch>
            <a:fillRect/>
          </a:stretch>
        </p:blipFill>
        <p:spPr bwMode="auto">
          <a:xfrm>
            <a:off x="342900" y="1676400"/>
            <a:ext cx="8801100" cy="15240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47449" y="3810000"/>
            <a:ext cx="4818529" cy="1638300"/>
          </a:xfrm>
          <a:prstGeom prst="rect">
            <a:avLst/>
          </a:prstGeom>
          <a:noFill/>
          <a:ln w="9525">
            <a:noFill/>
            <a:miter lim="800000"/>
            <a:headEnd/>
            <a:tailEnd/>
          </a:ln>
        </p:spPr>
      </p:pic>
      <p:sp>
        <p:nvSpPr>
          <p:cNvPr id="3" name="TextBox 2"/>
          <p:cNvSpPr txBox="1"/>
          <p:nvPr/>
        </p:nvSpPr>
        <p:spPr>
          <a:xfrm>
            <a:off x="342900" y="5676900"/>
            <a:ext cx="2857500" cy="923330"/>
          </a:xfrm>
          <a:prstGeom prst="rect">
            <a:avLst/>
          </a:prstGeom>
          <a:noFill/>
        </p:spPr>
        <p:txBody>
          <a:bodyPr wrap="square" rtlCol="0">
            <a:spAutoFit/>
          </a:bodyPr>
          <a:lstStyle/>
          <a:p>
            <a:r>
              <a:rPr lang="en-US" dirty="0" smtClean="0">
                <a:solidFill>
                  <a:srgbClr val="FF0000"/>
                </a:solidFill>
              </a:rPr>
              <a:t>1- </a:t>
            </a:r>
            <a:r>
              <a:rPr lang="en-US" dirty="0" smtClean="0"/>
              <a:t>Explored nodes: SABG, Cheapest route can be found from the tree: SBG </a:t>
            </a:r>
            <a:endParaRPr lang="en-US" dirty="0"/>
          </a:p>
        </p:txBody>
      </p:sp>
      <p:sp>
        <p:nvSpPr>
          <p:cNvPr id="4" name="TextBox 3"/>
          <p:cNvSpPr txBox="1"/>
          <p:nvPr/>
        </p:nvSpPr>
        <p:spPr>
          <a:xfrm>
            <a:off x="3657600" y="5676900"/>
            <a:ext cx="4495800" cy="923330"/>
          </a:xfrm>
          <a:prstGeom prst="rect">
            <a:avLst/>
          </a:prstGeom>
          <a:noFill/>
        </p:spPr>
        <p:txBody>
          <a:bodyPr wrap="square" rtlCol="0">
            <a:spAutoFit/>
          </a:bodyPr>
          <a:lstStyle/>
          <a:p>
            <a:r>
              <a:rPr lang="en-US" dirty="0" smtClean="0">
                <a:solidFill>
                  <a:srgbClr val="FF0000"/>
                </a:solidFill>
              </a:rPr>
              <a:t>2- </a:t>
            </a:r>
            <a:r>
              <a:rPr lang="en-US" dirty="0" smtClean="0"/>
              <a:t>The tree has 6 distinguished nodes; Two g’s are two different nodes since they have two different g(n)s</a:t>
            </a:r>
            <a:endParaRPr lang="en-US" dirty="0"/>
          </a:p>
        </p:txBody>
      </p:sp>
      <p:sp>
        <p:nvSpPr>
          <p:cNvPr id="6" name="TextBox 5"/>
          <p:cNvSpPr txBox="1"/>
          <p:nvPr/>
        </p:nvSpPr>
        <p:spPr>
          <a:xfrm>
            <a:off x="5410200" y="3505200"/>
            <a:ext cx="3581400" cy="1754326"/>
          </a:xfrm>
          <a:prstGeom prst="rect">
            <a:avLst/>
          </a:prstGeom>
          <a:noFill/>
        </p:spPr>
        <p:txBody>
          <a:bodyPr wrap="square" rtlCol="0">
            <a:spAutoFit/>
          </a:bodyPr>
          <a:lstStyle/>
          <a:p>
            <a:r>
              <a:rPr lang="en-US" dirty="0" smtClean="0">
                <a:solidFill>
                  <a:srgbClr val="FF0000"/>
                </a:solidFill>
              </a:rPr>
              <a:t>3- </a:t>
            </a:r>
            <a:r>
              <a:rPr lang="en-US" dirty="0" smtClean="0"/>
              <a:t>Tree may have dead end nodes. </a:t>
            </a:r>
            <a:r>
              <a:rPr lang="en-US" dirty="0"/>
              <a:t>d</a:t>
            </a:r>
            <a:r>
              <a:rPr lang="en-US" dirty="0" smtClean="0"/>
              <a:t>ead end nodes are nodes that their neighbors have already explored, exploration means generating children. Dead end nodes will be explored once.</a:t>
            </a:r>
            <a:endParaRPr lang="en-US" dirty="0"/>
          </a:p>
        </p:txBody>
      </p:sp>
    </p:spTree>
    <p:extLst>
      <p:ext uri="{BB962C8B-B14F-4D97-AF65-F5344CB8AC3E}">
        <p14:creationId xmlns:p14="http://schemas.microsoft.com/office/powerpoint/2010/main" val="3811818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fontScale="90000"/>
          </a:bodyPr>
          <a:lstStyle/>
          <a:p>
            <a:r>
              <a:rPr lang="fa-IR" dirty="0" smtClean="0"/>
              <a:t/>
            </a:r>
            <a:br>
              <a:rPr lang="fa-IR" dirty="0" smtClean="0"/>
            </a:br>
            <a:r>
              <a:rPr lang="fa-IR" dirty="0" smtClean="0"/>
              <a:t>جستجو هزینهٔ یکنواخت   ---   صفحه  ۸۹ - ۹۰</a:t>
            </a:r>
            <a:br>
              <a:rPr lang="fa-IR" dirty="0" smtClean="0"/>
            </a:br>
            <a:r>
              <a:rPr lang="en-US" sz="4000" dirty="0" smtClean="0"/>
              <a:t>Uniform cost search (Cheapest – first Search</a:t>
            </a:r>
            <a:r>
              <a:rPr lang="en-US" dirty="0" smtClean="0"/>
              <a:t>)</a:t>
            </a:r>
            <a:r>
              <a:rPr lang="fa-IR" dirty="0" smtClean="0"/>
              <a:t/>
            </a:r>
            <a:br>
              <a:rPr lang="fa-IR" dirty="0" smtClean="0"/>
            </a:br>
            <a:endParaRPr lang="en-MY" dirty="0"/>
          </a:p>
        </p:txBody>
      </p:sp>
      <p:sp>
        <p:nvSpPr>
          <p:cNvPr id="3" name="Content Placeholder 2"/>
          <p:cNvSpPr>
            <a:spLocks noGrp="1"/>
          </p:cNvSpPr>
          <p:nvPr>
            <p:ph idx="1"/>
          </p:nvPr>
        </p:nvSpPr>
        <p:spPr/>
        <p:txBody>
          <a:bodyPr/>
          <a:lstStyle/>
          <a:p>
            <a:pPr algn="r">
              <a:buNone/>
            </a:pPr>
            <a:r>
              <a:rPr lang="fa-IR" dirty="0" smtClean="0"/>
              <a:t>جستجو هزینهٔ یکنواخت همان رفتار الگوریتم  دیجکسترا را دارد: کوتاه‌ترین مسیر را همواره انتخاب کن</a:t>
            </a:r>
          </a:p>
          <a:p>
            <a:pPr algn="r" rtl="1">
              <a:buNone/>
            </a:pPr>
            <a:r>
              <a:rPr lang="fa-IR" dirty="0" smtClean="0">
                <a:solidFill>
                  <a:srgbClr val="FF0000"/>
                </a:solidFill>
              </a:rPr>
              <a:t>کامل</a:t>
            </a:r>
            <a:r>
              <a:rPr lang="fa-IR" dirty="0" smtClean="0"/>
              <a:t>: بله (مشروط) ۱- فاکتور انشعاب متناهی باشد ۲- هزینه هر مسیر از </a:t>
            </a:r>
            <a:r>
              <a:rPr lang="en-MY" dirty="0" smtClean="0"/>
              <a:t>ɛ</a:t>
            </a:r>
            <a:r>
              <a:rPr lang="fa-IR" dirty="0" smtClean="0"/>
              <a:t>  بزرگتر باشد: این تضمین می‌کند که با جلو رفتن در مسیر همواره هزینه بیشتر میشود</a:t>
            </a:r>
          </a:p>
          <a:p>
            <a:pPr algn="r" rtl="1">
              <a:buNone/>
            </a:pPr>
            <a:r>
              <a:rPr lang="fa-IR" dirty="0" smtClean="0">
                <a:solidFill>
                  <a:srgbClr val="FF0000"/>
                </a:solidFill>
              </a:rPr>
              <a:t>بهینه</a:t>
            </a:r>
            <a:r>
              <a:rPr lang="fa-IR" dirty="0" smtClean="0"/>
              <a:t>: همواره بهینه است چون دارد در هر شرایطی کوچکترین مسیر از لحاظ هزینه را به دست میاورد</a:t>
            </a:r>
            <a:endParaRPr lang="en-MY" dirty="0"/>
          </a:p>
        </p:txBody>
      </p:sp>
    </p:spTree>
    <p:extLst>
      <p:ext uri="{BB962C8B-B14F-4D97-AF65-F5344CB8AC3E}">
        <p14:creationId xmlns:p14="http://schemas.microsoft.com/office/powerpoint/2010/main" val="12626467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بحث کمکی‌</a:t>
            </a:r>
            <a:endParaRPr lang="en-US" dirty="0"/>
          </a:p>
        </p:txBody>
      </p:sp>
      <p:sp>
        <p:nvSpPr>
          <p:cNvPr id="3" name="Content Placeholder 2"/>
          <p:cNvSpPr>
            <a:spLocks noGrp="1"/>
          </p:cNvSpPr>
          <p:nvPr>
            <p:ph idx="1"/>
          </p:nvPr>
        </p:nvSpPr>
        <p:spPr/>
        <p:txBody>
          <a:bodyPr/>
          <a:lstStyle/>
          <a:p>
            <a:pPr algn="r" rtl="1"/>
            <a:r>
              <a:rPr lang="fa-IR" dirty="0"/>
              <a:t>اگر وزن‌های منفی‌ داشته باشیم الگوریتم جستجو با هزینه یکنواخت بهینه نیست</a:t>
            </a:r>
            <a:endParaRPr lang="en-US" dirty="0"/>
          </a:p>
        </p:txBody>
      </p:sp>
      <p:sp>
        <p:nvSpPr>
          <p:cNvPr id="4" name="Oval 3"/>
          <p:cNvSpPr/>
          <p:nvPr/>
        </p:nvSpPr>
        <p:spPr>
          <a:xfrm>
            <a:off x="3152633" y="25908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t>
            </a:r>
            <a:endParaRPr lang="en-US" dirty="0"/>
          </a:p>
        </p:txBody>
      </p:sp>
      <p:sp>
        <p:nvSpPr>
          <p:cNvPr id="5" name="Oval 4"/>
          <p:cNvSpPr/>
          <p:nvPr/>
        </p:nvSpPr>
        <p:spPr>
          <a:xfrm>
            <a:off x="2362200" y="3505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6" name="Oval 5"/>
          <p:cNvSpPr/>
          <p:nvPr/>
        </p:nvSpPr>
        <p:spPr>
          <a:xfrm>
            <a:off x="3200400" y="3493827"/>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7" name="Oval 6"/>
          <p:cNvSpPr/>
          <p:nvPr/>
        </p:nvSpPr>
        <p:spPr>
          <a:xfrm>
            <a:off x="4191000" y="3505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8" name="Oval 7"/>
          <p:cNvSpPr/>
          <p:nvPr/>
        </p:nvSpPr>
        <p:spPr>
          <a:xfrm>
            <a:off x="3200400" y="4419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G</a:t>
            </a:r>
            <a:endParaRPr lang="en-US" dirty="0">
              <a:solidFill>
                <a:srgbClr val="FF0000"/>
              </a:solidFill>
            </a:endParaRPr>
          </a:p>
        </p:txBody>
      </p:sp>
      <p:cxnSp>
        <p:nvCxnSpPr>
          <p:cNvPr id="10" name="Straight Connector 9"/>
          <p:cNvCxnSpPr>
            <a:stCxn id="4" idx="4"/>
            <a:endCxn id="6" idx="0"/>
          </p:cNvCxnSpPr>
          <p:nvPr/>
        </p:nvCxnSpPr>
        <p:spPr>
          <a:xfrm>
            <a:off x="3305033" y="2895600"/>
            <a:ext cx="47767" cy="5982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4" idx="3"/>
            <a:endCxn id="5" idx="7"/>
          </p:cNvCxnSpPr>
          <p:nvPr/>
        </p:nvCxnSpPr>
        <p:spPr>
          <a:xfrm flipH="1">
            <a:off x="2622363" y="2850963"/>
            <a:ext cx="574907" cy="6988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4" idx="6"/>
            <a:endCxn id="7" idx="0"/>
          </p:cNvCxnSpPr>
          <p:nvPr/>
        </p:nvCxnSpPr>
        <p:spPr>
          <a:xfrm>
            <a:off x="3457433" y="2743200"/>
            <a:ext cx="885967"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5" idx="4"/>
            <a:endCxn id="8" idx="3"/>
          </p:cNvCxnSpPr>
          <p:nvPr/>
        </p:nvCxnSpPr>
        <p:spPr>
          <a:xfrm>
            <a:off x="2514600" y="3810000"/>
            <a:ext cx="730437" cy="869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6" idx="4"/>
            <a:endCxn id="8" idx="0"/>
          </p:cNvCxnSpPr>
          <p:nvPr/>
        </p:nvCxnSpPr>
        <p:spPr>
          <a:xfrm>
            <a:off x="3352800" y="3798627"/>
            <a:ext cx="0" cy="62097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7" idx="4"/>
            <a:endCxn id="8" idx="6"/>
          </p:cNvCxnSpPr>
          <p:nvPr/>
        </p:nvCxnSpPr>
        <p:spPr>
          <a:xfrm flipH="1">
            <a:off x="3505200" y="3810000"/>
            <a:ext cx="838200" cy="7620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393763" y="2765104"/>
            <a:ext cx="457200" cy="369332"/>
          </a:xfrm>
          <a:prstGeom prst="rect">
            <a:avLst/>
          </a:prstGeom>
          <a:noFill/>
          <a:ln>
            <a:noFill/>
          </a:ln>
        </p:spPr>
        <p:txBody>
          <a:bodyPr wrap="square" rtlCol="0">
            <a:spAutoFit/>
          </a:bodyPr>
          <a:lstStyle/>
          <a:p>
            <a:r>
              <a:rPr lang="en-US" dirty="0" smtClean="0"/>
              <a:t>1</a:t>
            </a:r>
            <a:endParaRPr lang="en-US" dirty="0"/>
          </a:p>
        </p:txBody>
      </p:sp>
      <p:sp>
        <p:nvSpPr>
          <p:cNvPr id="22" name="TextBox 21"/>
          <p:cNvSpPr txBox="1"/>
          <p:nvPr/>
        </p:nvSpPr>
        <p:spPr>
          <a:xfrm>
            <a:off x="3276600" y="2983468"/>
            <a:ext cx="457200" cy="369332"/>
          </a:xfrm>
          <a:prstGeom prst="rect">
            <a:avLst/>
          </a:prstGeom>
          <a:noFill/>
          <a:ln>
            <a:noFill/>
          </a:ln>
        </p:spPr>
        <p:txBody>
          <a:bodyPr wrap="square" rtlCol="0">
            <a:spAutoFit/>
          </a:bodyPr>
          <a:lstStyle/>
          <a:p>
            <a:r>
              <a:rPr lang="en-US" dirty="0" smtClean="0"/>
              <a:t>5</a:t>
            </a:r>
            <a:endParaRPr lang="en-US" dirty="0"/>
          </a:p>
        </p:txBody>
      </p:sp>
      <p:sp>
        <p:nvSpPr>
          <p:cNvPr id="23" name="TextBox 22"/>
          <p:cNvSpPr txBox="1"/>
          <p:nvPr/>
        </p:nvSpPr>
        <p:spPr>
          <a:xfrm>
            <a:off x="3886200" y="2917504"/>
            <a:ext cx="457200" cy="369332"/>
          </a:xfrm>
          <a:prstGeom prst="rect">
            <a:avLst/>
          </a:prstGeom>
          <a:noFill/>
          <a:ln>
            <a:noFill/>
          </a:ln>
        </p:spPr>
        <p:txBody>
          <a:bodyPr wrap="square" rtlCol="0">
            <a:spAutoFit/>
          </a:bodyPr>
          <a:lstStyle/>
          <a:p>
            <a:r>
              <a:rPr lang="en-US" dirty="0" smtClean="0"/>
              <a:t>15</a:t>
            </a:r>
            <a:endParaRPr lang="en-US" dirty="0"/>
          </a:p>
        </p:txBody>
      </p:sp>
      <p:sp>
        <p:nvSpPr>
          <p:cNvPr id="24" name="TextBox 23"/>
          <p:cNvSpPr txBox="1"/>
          <p:nvPr/>
        </p:nvSpPr>
        <p:spPr>
          <a:xfrm>
            <a:off x="2438400" y="4202668"/>
            <a:ext cx="457200" cy="369332"/>
          </a:xfrm>
          <a:prstGeom prst="rect">
            <a:avLst/>
          </a:prstGeom>
          <a:noFill/>
          <a:ln>
            <a:noFill/>
          </a:ln>
        </p:spPr>
        <p:txBody>
          <a:bodyPr wrap="square" rtlCol="0">
            <a:spAutoFit/>
          </a:bodyPr>
          <a:lstStyle/>
          <a:p>
            <a:r>
              <a:rPr lang="en-US" dirty="0" smtClean="0"/>
              <a:t>10</a:t>
            </a:r>
            <a:endParaRPr lang="en-US" dirty="0"/>
          </a:p>
        </p:txBody>
      </p:sp>
      <p:sp>
        <p:nvSpPr>
          <p:cNvPr id="25" name="TextBox 24"/>
          <p:cNvSpPr txBox="1"/>
          <p:nvPr/>
        </p:nvSpPr>
        <p:spPr>
          <a:xfrm>
            <a:off x="3048000" y="3974068"/>
            <a:ext cx="457200" cy="369332"/>
          </a:xfrm>
          <a:prstGeom prst="rect">
            <a:avLst/>
          </a:prstGeom>
          <a:noFill/>
          <a:ln>
            <a:noFill/>
          </a:ln>
        </p:spPr>
        <p:txBody>
          <a:bodyPr wrap="square" rtlCol="0">
            <a:spAutoFit/>
          </a:bodyPr>
          <a:lstStyle/>
          <a:p>
            <a:r>
              <a:rPr lang="en-US" dirty="0" smtClean="0"/>
              <a:t>5</a:t>
            </a:r>
            <a:endParaRPr lang="en-US" dirty="0"/>
          </a:p>
        </p:txBody>
      </p:sp>
      <p:sp>
        <p:nvSpPr>
          <p:cNvPr id="26" name="TextBox 25"/>
          <p:cNvSpPr txBox="1"/>
          <p:nvPr/>
        </p:nvSpPr>
        <p:spPr>
          <a:xfrm>
            <a:off x="3886200" y="4158734"/>
            <a:ext cx="457200" cy="369332"/>
          </a:xfrm>
          <a:prstGeom prst="rect">
            <a:avLst/>
          </a:prstGeom>
          <a:noFill/>
          <a:ln>
            <a:noFill/>
          </a:ln>
        </p:spPr>
        <p:txBody>
          <a:bodyPr wrap="square" rtlCol="0">
            <a:spAutoFit/>
          </a:bodyPr>
          <a:lstStyle/>
          <a:p>
            <a:r>
              <a:rPr lang="en-US" dirty="0" smtClean="0"/>
              <a:t>-7</a:t>
            </a:r>
            <a:endParaRPr lang="en-US" dirty="0"/>
          </a:p>
        </p:txBody>
      </p:sp>
      <p:graphicFrame>
        <p:nvGraphicFramePr>
          <p:cNvPr id="27" name="Table 26"/>
          <p:cNvGraphicFramePr>
            <a:graphicFrameLocks noGrp="1"/>
          </p:cNvGraphicFramePr>
          <p:nvPr>
            <p:extLst>
              <p:ext uri="{D42A27DB-BD31-4B8C-83A1-F6EECF244321}">
                <p14:modId xmlns:p14="http://schemas.microsoft.com/office/powerpoint/2010/main" val="2781076358"/>
              </p:ext>
            </p:extLst>
          </p:nvPr>
        </p:nvGraphicFramePr>
        <p:xfrm>
          <a:off x="409431" y="5029200"/>
          <a:ext cx="2470386" cy="370840"/>
        </p:xfrm>
        <a:graphic>
          <a:graphicData uri="http://schemas.openxmlformats.org/drawingml/2006/table">
            <a:tbl>
              <a:tblPr firstRow="1" bandRow="1">
                <a:tableStyleId>{5C22544A-7EE6-4342-B048-85BDC9FD1C3A}</a:tableStyleId>
              </a:tblPr>
              <a:tblGrid>
                <a:gridCol w="823462"/>
                <a:gridCol w="823462"/>
                <a:gridCol w="823462"/>
              </a:tblGrid>
              <a:tr h="370840">
                <a:tc>
                  <a:txBody>
                    <a:bodyPr/>
                    <a:lstStyle/>
                    <a:p>
                      <a:r>
                        <a:rPr lang="en-US" dirty="0" smtClean="0"/>
                        <a:t>SA=1</a:t>
                      </a:r>
                      <a:endParaRPr lang="en-US" dirty="0"/>
                    </a:p>
                  </a:txBody>
                  <a:tcPr/>
                </a:tc>
                <a:tc>
                  <a:txBody>
                    <a:bodyPr/>
                    <a:lstStyle/>
                    <a:p>
                      <a:r>
                        <a:rPr lang="en-US" dirty="0" smtClean="0"/>
                        <a:t>SB=5</a:t>
                      </a:r>
                      <a:endParaRPr lang="en-US" dirty="0"/>
                    </a:p>
                  </a:txBody>
                  <a:tcPr/>
                </a:tc>
                <a:tc>
                  <a:txBody>
                    <a:bodyPr/>
                    <a:lstStyle/>
                    <a:p>
                      <a:r>
                        <a:rPr lang="en-US" dirty="0" smtClean="0"/>
                        <a:t>SC=15</a:t>
                      </a:r>
                      <a:endParaRPr lang="en-US" dirty="0"/>
                    </a:p>
                  </a:txBody>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878715024"/>
              </p:ext>
            </p:extLst>
          </p:nvPr>
        </p:nvGraphicFramePr>
        <p:xfrm>
          <a:off x="457198" y="5572760"/>
          <a:ext cx="3276602" cy="370840"/>
        </p:xfrm>
        <a:graphic>
          <a:graphicData uri="http://schemas.openxmlformats.org/drawingml/2006/table">
            <a:tbl>
              <a:tblPr firstRow="1" bandRow="1">
                <a:tableStyleId>{5C22544A-7EE6-4342-B048-85BDC9FD1C3A}</a:tableStyleId>
              </a:tblPr>
              <a:tblGrid>
                <a:gridCol w="1046640"/>
                <a:gridCol w="1046640"/>
                <a:gridCol w="1183322"/>
              </a:tblGrid>
              <a:tr h="370840">
                <a:tc>
                  <a:txBody>
                    <a:bodyPr/>
                    <a:lstStyle/>
                    <a:p>
                      <a:r>
                        <a:rPr lang="en-US" dirty="0" smtClean="0"/>
                        <a:t>SB=5</a:t>
                      </a:r>
                      <a:endParaRPr lang="en-US" dirty="0"/>
                    </a:p>
                  </a:txBody>
                  <a:tcPr/>
                </a:tc>
                <a:tc>
                  <a:txBody>
                    <a:bodyPr/>
                    <a:lstStyle/>
                    <a:p>
                      <a:r>
                        <a:rPr lang="en-US" dirty="0" smtClean="0"/>
                        <a:t>SA</a:t>
                      </a:r>
                      <a:r>
                        <a:rPr lang="en-US" dirty="0" smtClean="0">
                          <a:solidFill>
                            <a:srgbClr val="FF0000"/>
                          </a:solidFill>
                        </a:rPr>
                        <a:t>G</a:t>
                      </a:r>
                      <a:r>
                        <a:rPr lang="en-US" dirty="0" smtClean="0"/>
                        <a:t>=11</a:t>
                      </a:r>
                      <a:endParaRPr lang="en-US" dirty="0"/>
                    </a:p>
                  </a:txBody>
                  <a:tcPr/>
                </a:tc>
                <a:tc>
                  <a:txBody>
                    <a:bodyPr/>
                    <a:lstStyle/>
                    <a:p>
                      <a:r>
                        <a:rPr lang="en-US" dirty="0" smtClean="0"/>
                        <a:t>SC=15</a:t>
                      </a:r>
                      <a:endParaRPr lang="en-US" dirty="0"/>
                    </a:p>
                  </a:txBody>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3020404845"/>
              </p:ext>
            </p:extLst>
          </p:nvPr>
        </p:nvGraphicFramePr>
        <p:xfrm>
          <a:off x="457198" y="6106160"/>
          <a:ext cx="3276602" cy="370840"/>
        </p:xfrm>
        <a:graphic>
          <a:graphicData uri="http://schemas.openxmlformats.org/drawingml/2006/table">
            <a:tbl>
              <a:tblPr firstRow="1" bandRow="1">
                <a:tableStyleId>{5C22544A-7EE6-4342-B048-85BDC9FD1C3A}</a:tableStyleId>
              </a:tblPr>
              <a:tblGrid>
                <a:gridCol w="1046640"/>
                <a:gridCol w="1046640"/>
                <a:gridCol w="1183322"/>
              </a:tblGrid>
              <a:tr h="370840">
                <a:tc>
                  <a:txBody>
                    <a:bodyPr/>
                    <a:lstStyle/>
                    <a:p>
                      <a:r>
                        <a:rPr lang="en-US" dirty="0" smtClean="0"/>
                        <a:t>SB</a:t>
                      </a:r>
                      <a:r>
                        <a:rPr lang="en-US" dirty="0" smtClean="0">
                          <a:solidFill>
                            <a:srgbClr val="FF0000"/>
                          </a:solidFill>
                        </a:rPr>
                        <a:t>G</a:t>
                      </a:r>
                      <a:r>
                        <a:rPr lang="en-US" dirty="0" smtClean="0"/>
                        <a:t>=10</a:t>
                      </a:r>
                      <a:endParaRPr lang="en-US" dirty="0"/>
                    </a:p>
                  </a:txBody>
                  <a:tcPr/>
                </a:tc>
                <a:tc>
                  <a:txBody>
                    <a:bodyPr/>
                    <a:lstStyle/>
                    <a:p>
                      <a:r>
                        <a:rPr lang="en-US" dirty="0" smtClean="0"/>
                        <a:t>SA</a:t>
                      </a:r>
                      <a:r>
                        <a:rPr lang="en-US" dirty="0" smtClean="0">
                          <a:solidFill>
                            <a:srgbClr val="FF0000"/>
                          </a:solidFill>
                        </a:rPr>
                        <a:t>G</a:t>
                      </a:r>
                      <a:r>
                        <a:rPr lang="en-US" dirty="0" smtClean="0"/>
                        <a:t>B=11</a:t>
                      </a:r>
                      <a:endParaRPr lang="en-US" dirty="0"/>
                    </a:p>
                  </a:txBody>
                  <a:tcPr/>
                </a:tc>
                <a:tc>
                  <a:txBody>
                    <a:bodyPr/>
                    <a:lstStyle/>
                    <a:p>
                      <a:r>
                        <a:rPr lang="en-US" dirty="0" smtClean="0"/>
                        <a:t>SC=15</a:t>
                      </a:r>
                      <a:endParaRPr lang="en-US" dirty="0"/>
                    </a:p>
                  </a:txBody>
                  <a:tcPr/>
                </a:tc>
              </a:tr>
            </a:tbl>
          </a:graphicData>
        </a:graphic>
      </p:graphicFrame>
    </p:spTree>
    <p:extLst>
      <p:ext uri="{BB962C8B-B14F-4D97-AF65-F5344CB8AC3E}">
        <p14:creationId xmlns:p14="http://schemas.microsoft.com/office/powerpoint/2010/main" val="37656606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t/>
            </a:r>
            <a:br>
              <a:rPr lang="fa-IR" dirty="0" smtClean="0"/>
            </a:br>
            <a:r>
              <a:rPr lang="fa-IR" dirty="0" smtClean="0"/>
              <a:t>جستجو هزینهٔ یکنواخت   ---   صفحه  ۸۹ - ۹۰</a:t>
            </a:r>
            <a:br>
              <a:rPr lang="fa-IR" dirty="0" smtClean="0"/>
            </a:br>
            <a:r>
              <a:rPr lang="fa-IR" dirty="0" smtClean="0"/>
              <a:t/>
            </a:r>
            <a:br>
              <a:rPr lang="fa-IR" dirty="0" smtClean="0"/>
            </a:br>
            <a:endParaRPr lang="en-MY" dirty="0"/>
          </a:p>
        </p:txBody>
      </p:sp>
      <p:sp>
        <p:nvSpPr>
          <p:cNvPr id="3" name="Content Placeholder 2"/>
          <p:cNvSpPr>
            <a:spLocks noGrp="1"/>
          </p:cNvSpPr>
          <p:nvPr>
            <p:ph idx="1"/>
          </p:nvPr>
        </p:nvSpPr>
        <p:spPr>
          <a:xfrm>
            <a:off x="457200" y="1600201"/>
            <a:ext cx="8229600" cy="990599"/>
          </a:xfrm>
        </p:spPr>
        <p:txBody>
          <a:bodyPr>
            <a:normAutofit lnSpcReduction="10000"/>
          </a:bodyPr>
          <a:lstStyle/>
          <a:p>
            <a:pPr algn="r" rtl="1"/>
            <a:r>
              <a:rPr lang="fa-IR" dirty="0" smtClean="0"/>
              <a:t>پیچیدگی‌ زمانی‌ و فضایی آن به راحتی‌ از طریق</a:t>
            </a:r>
            <a:r>
              <a:rPr lang="en-US" dirty="0" smtClean="0"/>
              <a:t>b </a:t>
            </a:r>
            <a:r>
              <a:rPr lang="fa-IR" dirty="0" smtClean="0"/>
              <a:t>و</a:t>
            </a:r>
            <a:r>
              <a:rPr lang="en-US" dirty="0" smtClean="0"/>
              <a:t>d</a:t>
            </a:r>
            <a:r>
              <a:rPr lang="fa-IR" dirty="0" smtClean="0"/>
              <a:t> بدست نمی‌آید</a:t>
            </a:r>
            <a:endParaRPr lang="en-US" dirty="0" smtClean="0"/>
          </a:p>
          <a:p>
            <a:pPr algn="r" rtl="1">
              <a:buNone/>
            </a:pPr>
            <a:endParaRPr lang="en-MY" dirty="0"/>
          </a:p>
        </p:txBody>
      </p:sp>
      <p:pic>
        <p:nvPicPr>
          <p:cNvPr id="2051" name="Picture 3"/>
          <p:cNvPicPr>
            <a:picLocks noChangeAspect="1" noChangeArrowheads="1"/>
          </p:cNvPicPr>
          <p:nvPr/>
        </p:nvPicPr>
        <p:blipFill>
          <a:blip r:embed="rId2" cstate="print"/>
          <a:srcRect/>
          <a:stretch>
            <a:fillRect/>
          </a:stretch>
        </p:blipFill>
        <p:spPr bwMode="auto">
          <a:xfrm>
            <a:off x="152400" y="2514600"/>
            <a:ext cx="8791575" cy="2371725"/>
          </a:xfrm>
          <a:prstGeom prst="rect">
            <a:avLst/>
          </a:prstGeom>
          <a:noFill/>
          <a:ln w="9525">
            <a:noFill/>
            <a:miter lim="800000"/>
            <a:headEnd/>
            <a:tailEnd/>
          </a:ln>
        </p:spPr>
      </p:pic>
      <p:sp>
        <p:nvSpPr>
          <p:cNvPr id="6" name="TextBox 5"/>
          <p:cNvSpPr txBox="1"/>
          <p:nvPr/>
        </p:nvSpPr>
        <p:spPr>
          <a:xfrm>
            <a:off x="1409700" y="5814143"/>
            <a:ext cx="7239000" cy="954107"/>
          </a:xfrm>
          <a:prstGeom prst="rect">
            <a:avLst/>
          </a:prstGeom>
          <a:noFill/>
        </p:spPr>
        <p:txBody>
          <a:bodyPr wrap="square" rtlCol="0">
            <a:spAutoFit/>
          </a:bodyPr>
          <a:lstStyle/>
          <a:p>
            <a:pPr algn="r" rtl="1"/>
            <a:r>
              <a:rPr lang="fa-IR" sz="2800" dirty="0" smtClean="0">
                <a:solidFill>
                  <a:srgbClr val="FF0000"/>
                </a:solidFill>
              </a:rPr>
              <a:t>اگر هزینه همهٔ اعمال یکسان باشد این الگوریتم با الگوریتم اول سطح یکی‌ است</a:t>
            </a:r>
            <a:endParaRPr lang="en-MY" sz="2800" dirty="0">
              <a:solidFill>
                <a:srgbClr val="FF0000"/>
              </a:solidFill>
            </a:endParaRPr>
          </a:p>
        </p:txBody>
      </p:sp>
      <p:sp>
        <p:nvSpPr>
          <p:cNvPr id="4" name="TextBox 3"/>
          <p:cNvSpPr txBox="1"/>
          <p:nvPr/>
        </p:nvSpPr>
        <p:spPr>
          <a:xfrm>
            <a:off x="5029200" y="2895600"/>
            <a:ext cx="457200" cy="369332"/>
          </a:xfrm>
          <a:prstGeom prst="rect">
            <a:avLst/>
          </a:prstGeom>
          <a:noFill/>
        </p:spPr>
        <p:txBody>
          <a:bodyPr wrap="square" rtlCol="0">
            <a:spAutoFit/>
          </a:bodyPr>
          <a:lstStyle/>
          <a:p>
            <a:r>
              <a:rPr lang="en-US" dirty="0" smtClean="0"/>
              <a:t>1+</a:t>
            </a:r>
            <a:endParaRPr lang="en-US" dirty="0"/>
          </a:p>
        </p:txBody>
      </p:sp>
      <p:sp>
        <p:nvSpPr>
          <p:cNvPr id="5" name="TextBox 4"/>
          <p:cNvSpPr txBox="1"/>
          <p:nvPr/>
        </p:nvSpPr>
        <p:spPr>
          <a:xfrm>
            <a:off x="990600" y="4886325"/>
            <a:ext cx="7772400" cy="646331"/>
          </a:xfrm>
          <a:prstGeom prst="rect">
            <a:avLst/>
          </a:prstGeom>
          <a:noFill/>
        </p:spPr>
        <p:txBody>
          <a:bodyPr wrap="square" rtlCol="0">
            <a:spAutoFit/>
          </a:bodyPr>
          <a:lstStyle/>
          <a:p>
            <a:pPr algn="r" rtl="1"/>
            <a:r>
              <a:rPr lang="fa-IR" b="1" dirty="0"/>
              <a:t>نکته: از آنجایی که ما در جستجوی با هزینه یکنواخت قبل از خروج نود از سر صف آزمون هدف را انجام میدهیم بنابرین ۱ در توان جمع شد</a:t>
            </a:r>
            <a:endParaRPr lang="en-US" b="1" dirty="0"/>
          </a:p>
        </p:txBody>
      </p:sp>
    </p:spTree>
    <p:extLst>
      <p:ext uri="{BB962C8B-B14F-4D97-AF65-F5344CB8AC3E}">
        <p14:creationId xmlns:p14="http://schemas.microsoft.com/office/powerpoint/2010/main" val="15339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بحث</a:t>
            </a:r>
            <a:endParaRPr lang="en-US" dirty="0"/>
          </a:p>
        </p:txBody>
      </p:sp>
      <p:sp>
        <p:nvSpPr>
          <p:cNvPr id="3" name="Content Placeholder 2"/>
          <p:cNvSpPr>
            <a:spLocks noGrp="1"/>
          </p:cNvSpPr>
          <p:nvPr>
            <p:ph idx="1"/>
          </p:nvPr>
        </p:nvSpPr>
        <p:spPr/>
        <p:txBody>
          <a:bodyPr/>
          <a:lstStyle/>
          <a:p>
            <a:pPr algn="r" rtl="1"/>
            <a:r>
              <a:rPr lang="fa-IR" dirty="0"/>
              <a:t>چرا با اینکه الگوریتم جستجو با هزینه یکنواخت همواره کوتاه‌ترین مسیر را پیدا می‌کند جز الگوریتم‌های هوشمند </a:t>
            </a:r>
            <a:r>
              <a:rPr lang="fa-IR" dirty="0" smtClean="0"/>
              <a:t>نیست؟</a:t>
            </a:r>
            <a:endParaRPr lang="en-US" dirty="0"/>
          </a:p>
        </p:txBody>
      </p:sp>
      <p:sp>
        <p:nvSpPr>
          <p:cNvPr id="4" name="Oval 3"/>
          <p:cNvSpPr/>
          <p:nvPr/>
        </p:nvSpPr>
        <p:spPr>
          <a:xfrm>
            <a:off x="2085833" y="3048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t>
            </a:r>
            <a:endParaRPr lang="en-US" dirty="0"/>
          </a:p>
        </p:txBody>
      </p:sp>
      <p:sp>
        <p:nvSpPr>
          <p:cNvPr id="5" name="Oval 4"/>
          <p:cNvSpPr/>
          <p:nvPr/>
        </p:nvSpPr>
        <p:spPr>
          <a:xfrm>
            <a:off x="1295400" y="39624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6" name="Oval 5"/>
          <p:cNvSpPr/>
          <p:nvPr/>
        </p:nvSpPr>
        <p:spPr>
          <a:xfrm>
            <a:off x="2133600" y="3810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8" name="Oval 7"/>
          <p:cNvSpPr/>
          <p:nvPr/>
        </p:nvSpPr>
        <p:spPr>
          <a:xfrm>
            <a:off x="2057400" y="4361892"/>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cxnSp>
        <p:nvCxnSpPr>
          <p:cNvPr id="9" name="Straight Connector 8"/>
          <p:cNvCxnSpPr>
            <a:stCxn id="4" idx="4"/>
            <a:endCxn id="6" idx="0"/>
          </p:cNvCxnSpPr>
          <p:nvPr/>
        </p:nvCxnSpPr>
        <p:spPr>
          <a:xfrm>
            <a:off x="2238233" y="3352800"/>
            <a:ext cx="47767"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3"/>
            <a:endCxn id="5" idx="7"/>
          </p:cNvCxnSpPr>
          <p:nvPr/>
        </p:nvCxnSpPr>
        <p:spPr>
          <a:xfrm flipH="1">
            <a:off x="1555563" y="3308163"/>
            <a:ext cx="574907" cy="6988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5" idx="4"/>
          </p:cNvCxnSpPr>
          <p:nvPr/>
        </p:nvCxnSpPr>
        <p:spPr>
          <a:xfrm>
            <a:off x="1447800" y="4267200"/>
            <a:ext cx="6096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224016" y="4137841"/>
            <a:ext cx="76200" cy="31646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326963" y="3222304"/>
            <a:ext cx="457200" cy="369332"/>
          </a:xfrm>
          <a:prstGeom prst="rect">
            <a:avLst/>
          </a:prstGeom>
          <a:noFill/>
          <a:ln>
            <a:noFill/>
          </a:ln>
        </p:spPr>
        <p:txBody>
          <a:bodyPr wrap="square" rtlCol="0">
            <a:spAutoFit/>
          </a:bodyPr>
          <a:lstStyle/>
          <a:p>
            <a:r>
              <a:rPr lang="fa-IR" dirty="0" smtClean="0"/>
              <a:t>5</a:t>
            </a:r>
            <a:endParaRPr lang="en-US" dirty="0"/>
          </a:p>
        </p:txBody>
      </p:sp>
      <p:sp>
        <p:nvSpPr>
          <p:cNvPr id="16" name="TextBox 15"/>
          <p:cNvSpPr txBox="1"/>
          <p:nvPr/>
        </p:nvSpPr>
        <p:spPr>
          <a:xfrm>
            <a:off x="2209800" y="3440668"/>
            <a:ext cx="457200" cy="369332"/>
          </a:xfrm>
          <a:prstGeom prst="rect">
            <a:avLst/>
          </a:prstGeom>
          <a:noFill/>
          <a:ln>
            <a:noFill/>
          </a:ln>
        </p:spPr>
        <p:txBody>
          <a:bodyPr wrap="square" rtlCol="0">
            <a:spAutoFit/>
          </a:bodyPr>
          <a:lstStyle/>
          <a:p>
            <a:r>
              <a:rPr lang="fa-IR" dirty="0" smtClean="0"/>
              <a:t>1</a:t>
            </a:r>
            <a:endParaRPr lang="en-US" dirty="0"/>
          </a:p>
        </p:txBody>
      </p:sp>
      <p:sp>
        <p:nvSpPr>
          <p:cNvPr id="18" name="TextBox 17"/>
          <p:cNvSpPr txBox="1"/>
          <p:nvPr/>
        </p:nvSpPr>
        <p:spPr>
          <a:xfrm>
            <a:off x="1371600" y="4659868"/>
            <a:ext cx="457200" cy="369332"/>
          </a:xfrm>
          <a:prstGeom prst="rect">
            <a:avLst/>
          </a:prstGeom>
          <a:noFill/>
          <a:ln>
            <a:noFill/>
          </a:ln>
        </p:spPr>
        <p:txBody>
          <a:bodyPr wrap="square" rtlCol="0">
            <a:spAutoFit/>
          </a:bodyPr>
          <a:lstStyle/>
          <a:p>
            <a:r>
              <a:rPr lang="en-US" dirty="0" smtClean="0"/>
              <a:t>1</a:t>
            </a:r>
            <a:endParaRPr lang="en-US" dirty="0"/>
          </a:p>
        </p:txBody>
      </p:sp>
      <p:sp>
        <p:nvSpPr>
          <p:cNvPr id="24" name="TextBox 23"/>
          <p:cNvSpPr txBox="1"/>
          <p:nvPr/>
        </p:nvSpPr>
        <p:spPr>
          <a:xfrm>
            <a:off x="1843016" y="4046603"/>
            <a:ext cx="457200" cy="369332"/>
          </a:xfrm>
          <a:prstGeom prst="rect">
            <a:avLst/>
          </a:prstGeom>
          <a:noFill/>
          <a:ln>
            <a:noFill/>
          </a:ln>
        </p:spPr>
        <p:txBody>
          <a:bodyPr wrap="square" rtlCol="0">
            <a:spAutoFit/>
          </a:bodyPr>
          <a:lstStyle/>
          <a:p>
            <a:r>
              <a:rPr lang="fa-IR" dirty="0" smtClean="0"/>
              <a:t>1</a:t>
            </a:r>
            <a:endParaRPr lang="en-US" dirty="0"/>
          </a:p>
        </p:txBody>
      </p:sp>
      <p:cxnSp>
        <p:nvCxnSpPr>
          <p:cNvPr id="26" name="Straight Connector 25"/>
          <p:cNvCxnSpPr>
            <a:stCxn id="8" idx="6"/>
          </p:cNvCxnSpPr>
          <p:nvPr/>
        </p:nvCxnSpPr>
        <p:spPr>
          <a:xfrm>
            <a:off x="2362200" y="4514292"/>
            <a:ext cx="228600" cy="145576"/>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2514600" y="4605277"/>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cxnSp>
        <p:nvCxnSpPr>
          <p:cNvPr id="29" name="Straight Connector 28"/>
          <p:cNvCxnSpPr>
            <a:stCxn id="27" idx="6"/>
          </p:cNvCxnSpPr>
          <p:nvPr/>
        </p:nvCxnSpPr>
        <p:spPr>
          <a:xfrm>
            <a:off x="2819400" y="4757677"/>
            <a:ext cx="45720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19400" y="4355068"/>
            <a:ext cx="609600" cy="369332"/>
          </a:xfrm>
          <a:prstGeom prst="rect">
            <a:avLst/>
          </a:prstGeom>
          <a:noFill/>
          <a:ln>
            <a:noFill/>
          </a:ln>
        </p:spPr>
        <p:txBody>
          <a:bodyPr wrap="square" rtlCol="0">
            <a:spAutoFit/>
          </a:bodyPr>
          <a:lstStyle/>
          <a:p>
            <a:r>
              <a:rPr lang="en-US" dirty="0" smtClean="0"/>
              <a:t>0.5</a:t>
            </a:r>
            <a:endParaRPr lang="en-US" dirty="0"/>
          </a:p>
        </p:txBody>
      </p:sp>
      <p:sp>
        <p:nvSpPr>
          <p:cNvPr id="33" name="Oval 32"/>
          <p:cNvSpPr/>
          <p:nvPr/>
        </p:nvSpPr>
        <p:spPr>
          <a:xfrm>
            <a:off x="32766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a:t>
            </a:r>
            <a:endParaRPr lang="en-US" dirty="0"/>
          </a:p>
        </p:txBody>
      </p:sp>
      <p:cxnSp>
        <p:nvCxnSpPr>
          <p:cNvPr id="35" name="Straight Connector 34"/>
          <p:cNvCxnSpPr>
            <a:stCxn id="33" idx="6"/>
          </p:cNvCxnSpPr>
          <p:nvPr/>
        </p:nvCxnSpPr>
        <p:spPr>
          <a:xfrm>
            <a:off x="3581400" y="4800600"/>
            <a:ext cx="30480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38862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sp>
        <p:nvSpPr>
          <p:cNvPr id="37" name="TextBox 36"/>
          <p:cNvSpPr txBox="1"/>
          <p:nvPr/>
        </p:nvSpPr>
        <p:spPr>
          <a:xfrm>
            <a:off x="3505200" y="4355068"/>
            <a:ext cx="457200" cy="369332"/>
          </a:xfrm>
          <a:prstGeom prst="rect">
            <a:avLst/>
          </a:prstGeom>
          <a:noFill/>
          <a:ln>
            <a:noFill/>
          </a:ln>
        </p:spPr>
        <p:txBody>
          <a:bodyPr wrap="square" rtlCol="0">
            <a:spAutoFit/>
          </a:bodyPr>
          <a:lstStyle/>
          <a:p>
            <a:r>
              <a:rPr lang="fa-IR" dirty="0" smtClean="0"/>
              <a:t>1</a:t>
            </a:r>
            <a:endParaRPr lang="en-US" dirty="0"/>
          </a:p>
        </p:txBody>
      </p:sp>
      <p:cxnSp>
        <p:nvCxnSpPr>
          <p:cNvPr id="39" name="Straight Connector 38"/>
          <p:cNvCxnSpPr>
            <a:stCxn id="36" idx="6"/>
          </p:cNvCxnSpPr>
          <p:nvPr/>
        </p:nvCxnSpPr>
        <p:spPr>
          <a:xfrm>
            <a:off x="4191000" y="48006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45720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t>
            </a:r>
          </a:p>
        </p:txBody>
      </p:sp>
      <p:sp>
        <p:nvSpPr>
          <p:cNvPr id="41" name="TextBox 40"/>
          <p:cNvSpPr txBox="1"/>
          <p:nvPr/>
        </p:nvSpPr>
        <p:spPr>
          <a:xfrm>
            <a:off x="4038600" y="4343400"/>
            <a:ext cx="685800" cy="369332"/>
          </a:xfrm>
          <a:prstGeom prst="rect">
            <a:avLst/>
          </a:prstGeom>
          <a:noFill/>
          <a:ln>
            <a:noFill/>
          </a:ln>
        </p:spPr>
        <p:txBody>
          <a:bodyPr wrap="square" rtlCol="0">
            <a:spAutoFit/>
          </a:bodyPr>
          <a:lstStyle/>
          <a:p>
            <a:r>
              <a:rPr lang="en-US" dirty="0" smtClean="0"/>
              <a:t>0.25</a:t>
            </a:r>
            <a:endParaRPr lang="en-US" dirty="0"/>
          </a:p>
        </p:txBody>
      </p:sp>
      <p:cxnSp>
        <p:nvCxnSpPr>
          <p:cNvPr id="42" name="Straight Connector 41"/>
          <p:cNvCxnSpPr/>
          <p:nvPr/>
        </p:nvCxnSpPr>
        <p:spPr>
          <a:xfrm>
            <a:off x="4876800" y="48006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51816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G</a:t>
            </a:r>
            <a:endParaRPr lang="en-US" dirty="0">
              <a:solidFill>
                <a:srgbClr val="FF0000"/>
              </a:solidFill>
            </a:endParaRPr>
          </a:p>
        </p:txBody>
      </p:sp>
      <p:sp>
        <p:nvSpPr>
          <p:cNvPr id="44" name="TextBox 43"/>
          <p:cNvSpPr txBox="1"/>
          <p:nvPr/>
        </p:nvSpPr>
        <p:spPr>
          <a:xfrm>
            <a:off x="4838700" y="4361892"/>
            <a:ext cx="457200" cy="369332"/>
          </a:xfrm>
          <a:prstGeom prst="rect">
            <a:avLst/>
          </a:prstGeom>
          <a:noFill/>
          <a:ln>
            <a:noFill/>
          </a:ln>
        </p:spPr>
        <p:txBody>
          <a:bodyPr wrap="square" rtlCol="0">
            <a:spAutoFit/>
          </a:bodyPr>
          <a:lstStyle/>
          <a:p>
            <a:r>
              <a:rPr lang="en-US" dirty="0"/>
              <a:t>2</a:t>
            </a:r>
          </a:p>
        </p:txBody>
      </p:sp>
      <p:cxnSp>
        <p:nvCxnSpPr>
          <p:cNvPr id="46" name="Straight Connector 45"/>
          <p:cNvCxnSpPr>
            <a:endCxn id="43" idx="4"/>
          </p:cNvCxnSpPr>
          <p:nvPr/>
        </p:nvCxnSpPr>
        <p:spPr>
          <a:xfrm flipV="1">
            <a:off x="2085833" y="4953000"/>
            <a:ext cx="3248167"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438400" y="4191000"/>
            <a:ext cx="457200" cy="369332"/>
          </a:xfrm>
          <a:prstGeom prst="rect">
            <a:avLst/>
          </a:prstGeom>
          <a:noFill/>
          <a:ln>
            <a:noFill/>
          </a:ln>
        </p:spPr>
        <p:txBody>
          <a:bodyPr wrap="square" rtlCol="0">
            <a:spAutoFit/>
          </a:bodyPr>
          <a:lstStyle/>
          <a:p>
            <a:r>
              <a:rPr lang="fa-IR" dirty="0" smtClean="0"/>
              <a:t>1</a:t>
            </a:r>
            <a:endParaRPr lang="en-US" dirty="0"/>
          </a:p>
        </p:txBody>
      </p:sp>
    </p:spTree>
    <p:extLst>
      <p:ext uri="{BB962C8B-B14F-4D97-AF65-F5344CB8AC3E}">
        <p14:creationId xmlns:p14="http://schemas.microsoft.com/office/powerpoint/2010/main" val="17020190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اول عمق صفحه ۹۰ -۹۲</a:t>
            </a:r>
            <a:br>
              <a:rPr lang="fa-IR" dirty="0" smtClean="0"/>
            </a:br>
            <a:endParaRPr lang="en-MY" dirty="0"/>
          </a:p>
        </p:txBody>
      </p:sp>
      <p:sp>
        <p:nvSpPr>
          <p:cNvPr id="3" name="Content Placeholder 2"/>
          <p:cNvSpPr>
            <a:spLocks noGrp="1"/>
          </p:cNvSpPr>
          <p:nvPr>
            <p:ph idx="1"/>
          </p:nvPr>
        </p:nvSpPr>
        <p:spPr>
          <a:xfrm>
            <a:off x="457200" y="4800600"/>
            <a:ext cx="8229600" cy="1325563"/>
          </a:xfrm>
        </p:spPr>
        <p:txBody>
          <a:bodyPr>
            <a:normAutofit fontScale="85000" lnSpcReduction="20000"/>
          </a:bodyPr>
          <a:lstStyle/>
          <a:p>
            <a:pPr algn="r" rtl="1">
              <a:buNone/>
            </a:pPr>
            <a:r>
              <a:rPr lang="fa-IR" sz="2600" dirty="0" smtClean="0"/>
              <a:t>این روش جستجو به حافظه کمی‌ نیاز دارد. فقط یک مسیر از ریشه تا گره</a:t>
            </a:r>
            <a:r>
              <a:rPr lang="en-US" sz="2600" dirty="0" smtClean="0"/>
              <a:t> </a:t>
            </a:r>
            <a:r>
              <a:rPr lang="fa-IR" sz="2600" dirty="0" smtClean="0"/>
              <a:t>برگی همراه به گره‌های هم نیا (همزاد) گسترش نیافتهٔ تمامی‌ گره‌های آن مسیر را نگهداری می‌کند.</a:t>
            </a:r>
            <a:r>
              <a:rPr lang="fa-IR" sz="2800" dirty="0" smtClean="0"/>
              <a:t> اگر گرهی گسترش پیدا کرد به محض اینکه  تمامی‌ فرزندانش کاملا کاوش شدند، میتواند از حفظ حذف شود</a:t>
            </a:r>
            <a:r>
              <a:rPr lang="en-US" sz="2800" dirty="0" smtClean="0"/>
              <a:t>  : </a:t>
            </a:r>
            <a:r>
              <a:rPr lang="fa-IR" sz="2800" dirty="0" smtClean="0">
                <a:solidFill>
                  <a:srgbClr val="FF0000"/>
                </a:solidFill>
              </a:rPr>
              <a:t>شکل</a:t>
            </a:r>
            <a:r>
              <a:rPr lang="fa-IR" sz="2800" dirty="0" smtClean="0"/>
              <a:t> </a:t>
            </a:r>
            <a:r>
              <a:rPr lang="fa-IR" sz="2800" dirty="0" smtClean="0">
                <a:solidFill>
                  <a:srgbClr val="FF0000"/>
                </a:solidFill>
              </a:rPr>
              <a:t>۳-۱۲</a:t>
            </a:r>
          </a:p>
          <a:p>
            <a:pPr algn="r" rtl="1">
              <a:buNone/>
            </a:pPr>
            <a:endParaRPr lang="en-MY" dirty="0"/>
          </a:p>
        </p:txBody>
      </p:sp>
      <p:pic>
        <p:nvPicPr>
          <p:cNvPr id="3075" name="Picture 3"/>
          <p:cNvPicPr>
            <a:picLocks noChangeAspect="1" noChangeArrowheads="1"/>
          </p:cNvPicPr>
          <p:nvPr/>
        </p:nvPicPr>
        <p:blipFill>
          <a:blip r:embed="rId2" cstate="print"/>
          <a:srcRect/>
          <a:stretch>
            <a:fillRect/>
          </a:stretch>
        </p:blipFill>
        <p:spPr bwMode="auto">
          <a:xfrm>
            <a:off x="100013" y="2014538"/>
            <a:ext cx="8943975" cy="2828925"/>
          </a:xfrm>
          <a:prstGeom prst="rect">
            <a:avLst/>
          </a:prstGeom>
          <a:noFill/>
          <a:ln w="9525">
            <a:noFill/>
            <a:miter lim="800000"/>
            <a:headEnd/>
            <a:tailEnd/>
          </a:ln>
        </p:spPr>
      </p:pic>
    </p:spTree>
    <p:extLst>
      <p:ext uri="{BB962C8B-B14F-4D97-AF65-F5344CB8AC3E}">
        <p14:creationId xmlns:p14="http://schemas.microsoft.com/office/powerpoint/2010/main" val="41642287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           DFS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 y="172367"/>
            <a:ext cx="519112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4059981309"/>
              </p:ext>
            </p:extLst>
          </p:nvPr>
        </p:nvGraphicFramePr>
        <p:xfrm>
          <a:off x="228600" y="3810000"/>
          <a:ext cx="304800" cy="2926080"/>
        </p:xfrm>
        <a:graphic>
          <a:graphicData uri="http://schemas.openxmlformats.org/drawingml/2006/table">
            <a:tbl>
              <a:tblPr firstRow="1" bandRow="1">
                <a:tableStyleId>{5940675A-B579-460E-94D1-54222C63F5DA}</a:tableStyleId>
              </a:tblPr>
              <a:tblGrid>
                <a:gridCol w="304800"/>
              </a:tblGrid>
              <a:tr h="304800">
                <a:tc>
                  <a:txBody>
                    <a:bodyPr/>
                    <a:lstStyle/>
                    <a:p>
                      <a:endParaRPr lang="en-US" dirty="0"/>
                    </a:p>
                  </a:txBody>
                  <a:tcPr/>
                </a:tc>
              </a:tr>
              <a:tr h="304800">
                <a:tc>
                  <a:txBody>
                    <a:bodyPr/>
                    <a:lstStyle/>
                    <a:p>
                      <a:endParaRPr lang="en-US" dirty="0"/>
                    </a:p>
                  </a:txBody>
                  <a:tcPr/>
                </a:tc>
              </a:tr>
              <a:tr h="304800">
                <a:tc>
                  <a:txBody>
                    <a:bodyPr/>
                    <a:lstStyle/>
                    <a:p>
                      <a:endParaRPr lang="en-US"/>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A</a:t>
                      </a:r>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558906384"/>
              </p:ext>
            </p:extLst>
          </p:nvPr>
        </p:nvGraphicFramePr>
        <p:xfrm>
          <a:off x="6858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B</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078353202"/>
              </p:ext>
            </p:extLst>
          </p:nvPr>
        </p:nvGraphicFramePr>
        <p:xfrm>
          <a:off x="11430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D</a:t>
                      </a:r>
                      <a:endParaRPr lang="en-US" dirty="0"/>
                    </a:p>
                  </a:txBody>
                  <a:tcPr/>
                </a:tc>
              </a:tr>
              <a:tr h="304800">
                <a:tc>
                  <a:txBody>
                    <a:bodyPr/>
                    <a:lstStyle/>
                    <a:p>
                      <a:r>
                        <a:rPr lang="en-US" dirty="0" smtClean="0"/>
                        <a:t>E</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46765637"/>
              </p:ext>
            </p:extLst>
          </p:nvPr>
        </p:nvGraphicFramePr>
        <p:xfrm>
          <a:off x="16002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H</a:t>
                      </a:r>
                      <a:endParaRPr lang="en-US" dirty="0"/>
                    </a:p>
                  </a:txBody>
                  <a:tcPr/>
                </a:tc>
              </a:tr>
              <a:tr h="304800">
                <a:tc>
                  <a:txBody>
                    <a:bodyPr/>
                    <a:lstStyle/>
                    <a:p>
                      <a:r>
                        <a:rPr lang="en-US" dirty="0" smtClean="0"/>
                        <a:t>I</a:t>
                      </a:r>
                      <a:endParaRPr lang="en-US" dirty="0"/>
                    </a:p>
                  </a:txBody>
                  <a:tcPr/>
                </a:tc>
              </a:tr>
              <a:tr h="304800">
                <a:tc>
                  <a:txBody>
                    <a:bodyPr/>
                    <a:lstStyle/>
                    <a:p>
                      <a:r>
                        <a:rPr lang="en-US" dirty="0" smtClean="0"/>
                        <a:t>E</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37296900"/>
              </p:ext>
            </p:extLst>
          </p:nvPr>
        </p:nvGraphicFramePr>
        <p:xfrm>
          <a:off x="20574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I</a:t>
                      </a:r>
                      <a:endParaRPr lang="en-US" dirty="0"/>
                    </a:p>
                  </a:txBody>
                  <a:tcPr/>
                </a:tc>
              </a:tr>
              <a:tr h="304800">
                <a:tc>
                  <a:txBody>
                    <a:bodyPr/>
                    <a:lstStyle/>
                    <a:p>
                      <a:r>
                        <a:rPr lang="en-US" dirty="0" smtClean="0"/>
                        <a:t>E</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968691201"/>
              </p:ext>
            </p:extLst>
          </p:nvPr>
        </p:nvGraphicFramePr>
        <p:xfrm>
          <a:off x="25146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E</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969487003"/>
              </p:ext>
            </p:extLst>
          </p:nvPr>
        </p:nvGraphicFramePr>
        <p:xfrm>
          <a:off x="29718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J</a:t>
                      </a:r>
                      <a:endParaRPr lang="en-US" dirty="0"/>
                    </a:p>
                  </a:txBody>
                  <a:tcPr/>
                </a:tc>
              </a:tr>
              <a:tr h="304800">
                <a:tc>
                  <a:txBody>
                    <a:bodyPr/>
                    <a:lstStyle/>
                    <a:p>
                      <a:r>
                        <a:rPr lang="en-US" dirty="0" smtClean="0"/>
                        <a:t>K</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598685034"/>
              </p:ext>
            </p:extLst>
          </p:nvPr>
        </p:nvGraphicFramePr>
        <p:xfrm>
          <a:off x="34290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K</a:t>
                      </a:r>
                      <a:endParaRPr lang="en-US" dirty="0"/>
                    </a:p>
                  </a:txBody>
                  <a:tcPr/>
                </a:tc>
              </a:tr>
              <a:tr h="304800">
                <a:tc>
                  <a:txBody>
                    <a:bodyPr/>
                    <a:lstStyle/>
                    <a:p>
                      <a:r>
                        <a:rPr lang="en-US" dirty="0" smtClean="0"/>
                        <a:t>C</a:t>
                      </a:r>
                      <a:endParaRPr lang="en-US" dirty="0"/>
                    </a:p>
                  </a:txBody>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223240659"/>
              </p:ext>
            </p:extLst>
          </p:nvPr>
        </p:nvGraphicFramePr>
        <p:xfrm>
          <a:off x="38862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C</a:t>
                      </a:r>
                      <a:endParaRPr lang="en-US" dirty="0"/>
                    </a:p>
                  </a:txBody>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337975930"/>
              </p:ext>
            </p:extLst>
          </p:nvPr>
        </p:nvGraphicFramePr>
        <p:xfrm>
          <a:off x="4343400" y="377952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F</a:t>
                      </a:r>
                      <a:endParaRPr lang="en-US" dirty="0"/>
                    </a:p>
                  </a:txBody>
                  <a:tcPr/>
                </a:tc>
              </a:tr>
              <a:tr h="304800">
                <a:tc>
                  <a:txBody>
                    <a:bodyPr/>
                    <a:lstStyle/>
                    <a:p>
                      <a:r>
                        <a:rPr lang="en-US" dirty="0" smtClean="0"/>
                        <a:t>G</a:t>
                      </a:r>
                      <a:endParaRPr lang="en-US" dirty="0"/>
                    </a:p>
                  </a:txBody>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039008248"/>
              </p:ext>
            </p:extLst>
          </p:nvPr>
        </p:nvGraphicFramePr>
        <p:xfrm>
          <a:off x="48006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L</a:t>
                      </a:r>
                      <a:endParaRPr lang="en-US" dirty="0"/>
                    </a:p>
                  </a:txBody>
                  <a:tcPr/>
                </a:tc>
              </a:tr>
              <a:tr h="304800">
                <a:tc>
                  <a:txBody>
                    <a:bodyPr/>
                    <a:lstStyle/>
                    <a:p>
                      <a:r>
                        <a:rPr lang="en-US" dirty="0" smtClean="0"/>
                        <a:t>M</a:t>
                      </a:r>
                      <a:endParaRPr lang="en-US" dirty="0"/>
                    </a:p>
                  </a:txBody>
                  <a:tcPr/>
                </a:tc>
              </a:tr>
              <a:tr h="304800">
                <a:tc>
                  <a:txBody>
                    <a:bodyPr/>
                    <a:lstStyle/>
                    <a:p>
                      <a:r>
                        <a:rPr lang="en-US" dirty="0" smtClean="0"/>
                        <a:t>G</a:t>
                      </a:r>
                      <a:endParaRPr lang="en-US" dirty="0"/>
                    </a:p>
                  </a:txBody>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469855594"/>
              </p:ext>
            </p:extLst>
          </p:nvPr>
        </p:nvGraphicFramePr>
        <p:xfrm>
          <a:off x="5257800" y="3810000"/>
          <a:ext cx="304800" cy="2926080"/>
        </p:xfrm>
        <a:graphic>
          <a:graphicData uri="http://schemas.openxmlformats.org/drawingml/2006/table">
            <a:tbl>
              <a:tblPr firstRow="1" bandRow="1">
                <a:tableStyleId>{5940675A-B579-460E-94D1-54222C63F5DA}</a:tableStyleId>
              </a:tblPr>
              <a:tblGrid>
                <a:gridCol w="304800"/>
              </a:tblGrid>
              <a:tr h="36576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endParaRPr lang="en-US" dirty="0"/>
                    </a:p>
                  </a:txBody>
                  <a:tcPr/>
                </a:tc>
              </a:tr>
              <a:tr h="304800">
                <a:tc>
                  <a:txBody>
                    <a:bodyPr/>
                    <a:lstStyle/>
                    <a:p>
                      <a:r>
                        <a:rPr lang="en-US" dirty="0" smtClean="0"/>
                        <a:t>M</a:t>
                      </a:r>
                      <a:endParaRPr lang="en-US" dirty="0"/>
                    </a:p>
                  </a:txBody>
                  <a:tcPr/>
                </a:tc>
              </a:tr>
              <a:tr h="304800">
                <a:tc>
                  <a:txBody>
                    <a:bodyPr/>
                    <a:lstStyle/>
                    <a:p>
                      <a:r>
                        <a:rPr lang="en-US" dirty="0" smtClean="0"/>
                        <a:t>G</a:t>
                      </a:r>
                      <a:endParaRPr lang="en-US" dirty="0"/>
                    </a:p>
                  </a:txBody>
                  <a:tcPr/>
                </a:tc>
              </a:tr>
            </a:tbl>
          </a:graphicData>
        </a:graphic>
      </p:graphicFrame>
      <p:sp>
        <p:nvSpPr>
          <p:cNvPr id="5" name="Rectangle 4"/>
          <p:cNvSpPr/>
          <p:nvPr/>
        </p:nvSpPr>
        <p:spPr>
          <a:xfrm>
            <a:off x="5266015" y="1720334"/>
            <a:ext cx="3877985" cy="369332"/>
          </a:xfrm>
          <a:prstGeom prst="rect">
            <a:avLst/>
          </a:prstGeom>
        </p:spPr>
        <p:txBody>
          <a:bodyPr wrap="none">
            <a:spAutoFit/>
          </a:bodyPr>
          <a:lstStyle/>
          <a:p>
            <a:r>
              <a:rPr lang="fa-IR" dirty="0"/>
              <a:t>در هر لحظه عنصر بالای </a:t>
            </a:r>
            <a:r>
              <a:rPr lang="fa-IR" dirty="0" smtClean="0"/>
              <a:t>پشته </a:t>
            </a:r>
            <a:r>
              <a:rPr lang="fa-IR" dirty="0"/>
              <a:t>را پیمایش می‌کنیم</a:t>
            </a:r>
          </a:p>
        </p:txBody>
      </p:sp>
      <p:sp>
        <p:nvSpPr>
          <p:cNvPr id="22" name="Rectangle 21"/>
          <p:cNvSpPr/>
          <p:nvPr/>
        </p:nvSpPr>
        <p:spPr>
          <a:xfrm>
            <a:off x="5266014" y="2440002"/>
            <a:ext cx="3845003" cy="923330"/>
          </a:xfrm>
          <a:prstGeom prst="rect">
            <a:avLst/>
          </a:prstGeom>
        </p:spPr>
        <p:txBody>
          <a:bodyPr wrap="square">
            <a:spAutoFit/>
          </a:bodyPr>
          <a:lstStyle/>
          <a:p>
            <a:pPr algn="r" rtl="1"/>
            <a:r>
              <a:rPr lang="fa-IR" dirty="0"/>
              <a:t>یک نود زمانی‌ از حافظه حذف میشود که یا فرزندی نداشته باشد، یا همه فرزندانش حذف شده باشند</a:t>
            </a:r>
          </a:p>
        </p:txBody>
      </p:sp>
      <p:sp>
        <p:nvSpPr>
          <p:cNvPr id="23" name="TextBox 22"/>
          <p:cNvSpPr txBox="1"/>
          <p:nvPr/>
        </p:nvSpPr>
        <p:spPr>
          <a:xfrm>
            <a:off x="5943600" y="3581400"/>
            <a:ext cx="1676400" cy="369332"/>
          </a:xfrm>
          <a:prstGeom prst="rect">
            <a:avLst/>
          </a:prstGeom>
          <a:noFill/>
        </p:spPr>
        <p:txBody>
          <a:bodyPr wrap="square" rtlCol="0">
            <a:spAutoFit/>
          </a:bodyPr>
          <a:lstStyle/>
          <a:p>
            <a:r>
              <a:rPr lang="en-US" dirty="0" smtClean="0"/>
              <a:t>ABDHIEJKCFLM</a:t>
            </a:r>
            <a:endParaRPr lang="en-US" dirty="0"/>
          </a:p>
        </p:txBody>
      </p:sp>
    </p:spTree>
    <p:extLst>
      <p:ext uri="{BB962C8B-B14F-4D97-AF65-F5344CB8AC3E}">
        <p14:creationId xmlns:p14="http://schemas.microsoft.com/office/powerpoint/2010/main" val="2037780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Vs. Space</a:t>
            </a:r>
            <a:endParaRPr lang="en-US" dirty="0"/>
          </a:p>
        </p:txBody>
      </p:sp>
      <p:sp>
        <p:nvSpPr>
          <p:cNvPr id="3" name="Content Placeholder 2"/>
          <p:cNvSpPr>
            <a:spLocks noGrp="1"/>
          </p:cNvSpPr>
          <p:nvPr>
            <p:ph idx="1"/>
          </p:nvPr>
        </p:nvSpPr>
        <p:spPr>
          <a:xfrm>
            <a:off x="457200" y="1600201"/>
            <a:ext cx="8229600" cy="3886200"/>
          </a:xfrm>
        </p:spPr>
        <p:txBody>
          <a:bodyPr/>
          <a:lstStyle/>
          <a:p>
            <a:pPr algn="r" rtl="1"/>
            <a:r>
              <a:rPr lang="fa-IR" dirty="0"/>
              <a:t>اگر در بد‌ترین شرایط جواب در منتها علیه سمت راست </a:t>
            </a:r>
            <a:r>
              <a:rPr lang="fa-IR" dirty="0" smtClean="0"/>
              <a:t>درخت </a:t>
            </a:r>
            <a:r>
              <a:rPr lang="fa-IR" dirty="0"/>
              <a:t>باشد تعداد نود هایی که </a:t>
            </a:r>
            <a:r>
              <a:rPr lang="fa-IR" dirty="0" smtClean="0"/>
              <a:t>میشماریم</a:t>
            </a:r>
            <a:r>
              <a:rPr lang="en-US" dirty="0" smtClean="0"/>
              <a:t>:</a:t>
            </a:r>
            <a:endParaRPr lang="fa-IR" dirty="0"/>
          </a:p>
          <a:p>
            <a:r>
              <a:rPr lang="en-US" dirty="0" smtClean="0"/>
              <a:t>1 + b + b</a:t>
            </a:r>
            <a:r>
              <a:rPr lang="en-US" baseline="30000" dirty="0" smtClean="0"/>
              <a:t>1</a:t>
            </a:r>
            <a:r>
              <a:rPr lang="en-US" dirty="0" smtClean="0"/>
              <a:t>+ b</a:t>
            </a:r>
            <a:r>
              <a:rPr lang="en-US" baseline="30000" dirty="0" smtClean="0"/>
              <a:t>2</a:t>
            </a:r>
            <a:r>
              <a:rPr lang="en-US" dirty="0" smtClean="0"/>
              <a:t> + … + </a:t>
            </a:r>
            <a:r>
              <a:rPr lang="en-US" dirty="0" err="1" smtClean="0"/>
              <a:t>b</a:t>
            </a:r>
            <a:r>
              <a:rPr lang="en-US" baseline="30000" dirty="0" err="1" smtClean="0"/>
              <a:t>m</a:t>
            </a:r>
            <a:r>
              <a:rPr lang="en-US" dirty="0" smtClean="0"/>
              <a:t> = O (</a:t>
            </a:r>
            <a:r>
              <a:rPr lang="en-US" dirty="0" err="1">
                <a:solidFill>
                  <a:prstClr val="black"/>
                </a:solidFill>
              </a:rPr>
              <a:t>b</a:t>
            </a:r>
            <a:r>
              <a:rPr lang="en-US" baseline="30000" dirty="0" err="1">
                <a:solidFill>
                  <a:prstClr val="black"/>
                </a:solidFill>
              </a:rPr>
              <a:t>m</a:t>
            </a:r>
            <a:r>
              <a:rPr lang="en-US" dirty="0" smtClean="0"/>
              <a:t>)</a:t>
            </a:r>
          </a:p>
          <a:p>
            <a:pPr algn="r" rtl="1"/>
            <a:r>
              <a:rPr lang="fa-IR" dirty="0"/>
              <a:t>همچنین حد اکثر فضای مصرفی توسط پشته بصورت زیر است</a:t>
            </a:r>
            <a:r>
              <a:rPr lang="fa-IR" dirty="0" smtClean="0"/>
              <a:t>:</a:t>
            </a:r>
            <a:endParaRPr lang="en-US" dirty="0" smtClean="0"/>
          </a:p>
          <a:p>
            <a:pPr algn="l"/>
            <a:r>
              <a:rPr lang="en-US" dirty="0" smtClean="0"/>
              <a:t>1 + b + b + … +b  = O (</a:t>
            </a:r>
            <a:r>
              <a:rPr lang="en-US" dirty="0" err="1" smtClean="0"/>
              <a:t>b.m</a:t>
            </a:r>
            <a:r>
              <a:rPr lang="en-US" dirty="0" smtClean="0"/>
              <a:t>)</a:t>
            </a:r>
            <a:endParaRPr lang="en-US" dirty="0"/>
          </a:p>
          <a:p>
            <a:pPr algn="r" rtl="1"/>
            <a:endParaRPr lang="fa-IR" dirty="0"/>
          </a:p>
          <a:p>
            <a:endParaRPr lang="en-US" dirty="0" smtClean="0"/>
          </a:p>
          <a:p>
            <a:endParaRPr lang="en-US" dirty="0"/>
          </a:p>
        </p:txBody>
      </p:sp>
      <p:sp>
        <p:nvSpPr>
          <p:cNvPr id="4" name="Left Brace 3"/>
          <p:cNvSpPr/>
          <p:nvPr/>
        </p:nvSpPr>
        <p:spPr>
          <a:xfrm rot="5400000">
            <a:off x="2419348" y="3295651"/>
            <a:ext cx="190503" cy="19811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2324099" y="3821666"/>
            <a:ext cx="381000" cy="369332"/>
          </a:xfrm>
          <a:prstGeom prst="rect">
            <a:avLst/>
          </a:prstGeom>
          <a:noFill/>
          <a:ln>
            <a:noFill/>
          </a:ln>
        </p:spPr>
        <p:txBody>
          <a:bodyPr wrap="square" rtlCol="0">
            <a:spAutoFit/>
          </a:bodyPr>
          <a:lstStyle/>
          <a:p>
            <a:r>
              <a:rPr lang="en-US" dirty="0" smtClean="0"/>
              <a:t>m</a:t>
            </a:r>
            <a:endParaRPr lang="en-US" dirty="0"/>
          </a:p>
        </p:txBody>
      </p:sp>
    </p:spTree>
    <p:extLst>
      <p:ext uri="{BB962C8B-B14F-4D97-AF65-F5344CB8AC3E}">
        <p14:creationId xmlns:p14="http://schemas.microsoft.com/office/powerpoint/2010/main" val="3753657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کارگزار حل مساله </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pPr marL="0" indent="0" algn="r">
              <a:buNone/>
            </a:pPr>
            <a:r>
              <a:rPr lang="fa-IR" sz="2400" dirty="0"/>
              <a:t> ۱- تدوین هدف = وضعیت‌های مطلوب نهایی کدامند. </a:t>
            </a:r>
            <a:endParaRPr lang="fa-IR" sz="2400" dirty="0" smtClean="0"/>
          </a:p>
          <a:p>
            <a:pPr marL="0" indent="0" algn="r">
              <a:buNone/>
            </a:pPr>
            <a:r>
              <a:rPr lang="fa-IR" sz="2400" dirty="0" smtClean="0"/>
              <a:t>۲-تدوین </a:t>
            </a:r>
            <a:r>
              <a:rPr lang="fa-IR" sz="2400" dirty="0"/>
              <a:t>مساله = چه اقدامات و وضعیت هایی برای رسیدن به هدف موجود است ۳-جستجو = در این مرحله عامل تصمیم می‌گیرد که چه رشته اعمالی میتواند وی را از حالت شروع به حالت هدف برساند، مسلما این رشته اعمال از بین یک مجموعه اعمال ممکن انتخاب میشوند، خروجی این مرحله یک راه حل </a:t>
            </a:r>
            <a:r>
              <a:rPr lang="fa-IR" sz="2400" dirty="0" smtClean="0"/>
              <a:t>است</a:t>
            </a:r>
          </a:p>
          <a:p>
            <a:pPr marL="0" indent="0" algn="r">
              <a:buNone/>
            </a:pPr>
            <a:r>
              <a:rPr lang="fa-IR" sz="2400" dirty="0" smtClean="0"/>
              <a:t> </a:t>
            </a:r>
            <a:r>
              <a:rPr lang="fa-IR" sz="2400" dirty="0"/>
              <a:t>۴-اجرا = راه </a:t>
            </a:r>
            <a:r>
              <a:rPr lang="fa-IR" sz="2400" dirty="0" smtClean="0"/>
              <a:t>حلی‌ </a:t>
            </a:r>
            <a:r>
              <a:rPr lang="fa-IR" sz="2400" dirty="0"/>
              <a:t>که از مرحلهٔ قبل به دست آماده است اجرا </a:t>
            </a:r>
            <a:r>
              <a:rPr lang="fa-IR" sz="2400" dirty="0" smtClean="0"/>
              <a:t>میشود</a:t>
            </a:r>
          </a:p>
          <a:p>
            <a:pPr marL="0" indent="0" algn="r">
              <a:buNone/>
            </a:pPr>
            <a:r>
              <a:rPr lang="fa-IR" sz="2400" dirty="0" smtClean="0"/>
              <a:t> محیطی‌ </a:t>
            </a:r>
            <a:r>
              <a:rPr lang="fa-IR" sz="2400" dirty="0"/>
              <a:t>که کارگزار  حل مساله دارای چه خصوصیاتی است؟ (</a:t>
            </a:r>
            <a:r>
              <a:rPr lang="fa-IR" sz="2400" dirty="0">
                <a:solidFill>
                  <a:srgbClr val="FF0000"/>
                </a:solidFill>
              </a:rPr>
              <a:t>صفحهٔ ۷۴ کتاب</a:t>
            </a:r>
            <a:r>
              <a:rPr lang="fa-IR" sz="2400" dirty="0" smtClean="0"/>
              <a:t>) </a:t>
            </a:r>
          </a:p>
          <a:p>
            <a:pPr marL="0" indent="0" algn="r">
              <a:buNone/>
            </a:pPr>
            <a:r>
              <a:rPr lang="fa-IR" sz="2400" b="1" dirty="0">
                <a:solidFill>
                  <a:schemeClr val="accent3">
                    <a:lumMod val="50000"/>
                  </a:schemeClr>
                </a:solidFill>
              </a:rPr>
              <a:t>ایستا </a:t>
            </a:r>
            <a:r>
              <a:rPr lang="fa-IR" sz="2400" dirty="0"/>
              <a:t>= در حالی‌ که کارگزار در حال بررسی محیط است، محیط تغییر نمیکند.  </a:t>
            </a:r>
            <a:r>
              <a:rPr lang="fa-IR" sz="2400" b="1" dirty="0">
                <a:solidFill>
                  <a:schemeClr val="accent3">
                    <a:lumMod val="50000"/>
                  </a:schemeClr>
                </a:solidFill>
              </a:rPr>
              <a:t>رویت پذیری</a:t>
            </a:r>
            <a:r>
              <a:rPr lang="fa-IR" sz="2400" dirty="0"/>
              <a:t>= فرض بر این است که محیط رویت پذیر است. </a:t>
            </a:r>
            <a:r>
              <a:rPr lang="fa-IR" sz="2400" b="1" dirty="0">
                <a:solidFill>
                  <a:schemeClr val="accent3">
                    <a:lumMod val="50000"/>
                  </a:schemeClr>
                </a:solidFill>
              </a:rPr>
              <a:t>گسسته</a:t>
            </a:r>
            <a:r>
              <a:rPr lang="fa-IR" sz="2400" dirty="0"/>
              <a:t> =برشماری اقدامات مختلف در محیط گسسته صورت می‌گیرد (تعداد محدودی حالت متمایز داریم).  </a:t>
            </a:r>
            <a:r>
              <a:rPr lang="fa-IR" sz="2400" b="1" dirty="0">
                <a:solidFill>
                  <a:schemeClr val="accent3">
                    <a:lumMod val="50000"/>
                  </a:schemeClr>
                </a:solidFill>
              </a:rPr>
              <a:t>قطعی (معین) </a:t>
            </a:r>
            <a:r>
              <a:rPr lang="fa-IR" sz="2400" dirty="0"/>
              <a:t>= بر اساس وضعیت فعلی‌ و اقدامی که کارگزار انجام میدهد، وضعیت بعدی محیط به طور کامل تعیین میشود</a:t>
            </a:r>
            <a:endParaRPr lang="en-US" sz="2400" dirty="0"/>
          </a:p>
        </p:txBody>
      </p:sp>
    </p:spTree>
    <p:extLst>
      <p:ext uri="{BB962C8B-B14F-4D97-AF65-F5344CB8AC3E}">
        <p14:creationId xmlns:p14="http://schemas.microsoft.com/office/powerpoint/2010/main" val="17123587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اول عمق صفحه ۹۰ -۹۲</a:t>
            </a:r>
            <a:br>
              <a:rPr lang="fa-IR" dirty="0" smtClean="0"/>
            </a:br>
            <a:endParaRPr lang="en-MY" dirty="0"/>
          </a:p>
        </p:txBody>
      </p:sp>
      <p:sp>
        <p:nvSpPr>
          <p:cNvPr id="3" name="Content Placeholder 2"/>
          <p:cNvSpPr>
            <a:spLocks noGrp="1"/>
          </p:cNvSpPr>
          <p:nvPr>
            <p:ph idx="1"/>
          </p:nvPr>
        </p:nvSpPr>
        <p:spPr>
          <a:xfrm>
            <a:off x="152400" y="1219200"/>
            <a:ext cx="8534400" cy="4906963"/>
          </a:xfrm>
        </p:spPr>
        <p:txBody>
          <a:bodyPr>
            <a:normAutofit fontScale="85000" lnSpcReduction="10000"/>
          </a:bodyPr>
          <a:lstStyle/>
          <a:p>
            <a:pPr algn="r" rtl="1">
              <a:buNone/>
            </a:pPr>
            <a:r>
              <a:rPr lang="fa-IR" dirty="0" smtClean="0"/>
              <a:t>نوع خاصی‌ از جستجو اول عمق به نام جستجو پس گرد وجود دارد که حفظ کمتری مصرف می‌کند. در جستجو پسگرد  پس گرد به جای تمام پسین‌ها در هر لحظه فقط یک پسین تولید میشود</a:t>
            </a:r>
            <a:r>
              <a:rPr lang="en-US" dirty="0" smtClean="0"/>
              <a:t>   </a:t>
            </a:r>
            <a:r>
              <a:rPr lang="en-US" dirty="0" smtClean="0">
                <a:solidFill>
                  <a:srgbClr val="FF0000"/>
                </a:solidFill>
              </a:rPr>
              <a:t>O (</a:t>
            </a:r>
            <a:r>
              <a:rPr lang="en-US" dirty="0" err="1" smtClean="0">
                <a:solidFill>
                  <a:srgbClr val="FF0000"/>
                </a:solidFill>
              </a:rPr>
              <a:t>bm</a:t>
            </a:r>
            <a:r>
              <a:rPr lang="en-US" dirty="0" smtClean="0">
                <a:solidFill>
                  <a:srgbClr val="FF0000"/>
                </a:solidFill>
              </a:rPr>
              <a:t>)  </a:t>
            </a:r>
            <a:r>
              <a:rPr lang="en-US" dirty="0" smtClean="0">
                <a:solidFill>
                  <a:srgbClr val="FF0000"/>
                </a:solidFill>
                <a:sym typeface="Wingdings" pitchFamily="2" charset="2"/>
              </a:rPr>
              <a:t> O (m)</a:t>
            </a:r>
            <a:r>
              <a:rPr lang="en-US" dirty="0" smtClean="0"/>
              <a:t>.</a:t>
            </a:r>
          </a:p>
          <a:p>
            <a:pPr algn="r" rtl="1">
              <a:buNone/>
            </a:pPr>
            <a:r>
              <a:rPr lang="fa-IR" dirty="0" smtClean="0"/>
              <a:t>از لحاظ پیچیدگی‌ زمانی‌، الگوریتم اول عمق در بدترین حالت نیاز دارد که همهٔ نود‌ها را بشمرد پس پیچیدگی زمانی‌ آن است</a:t>
            </a:r>
            <a:r>
              <a:rPr lang="en-US" dirty="0" smtClean="0">
                <a:solidFill>
                  <a:srgbClr val="FF0000"/>
                </a:solidFill>
              </a:rPr>
              <a:t>O (b ^m)  </a:t>
            </a:r>
          </a:p>
          <a:p>
            <a:pPr algn="r" rtl="1">
              <a:buNone/>
            </a:pPr>
            <a:r>
              <a:rPr lang="fa-IR" dirty="0" smtClean="0"/>
              <a:t>جستجو اول عمق </a:t>
            </a:r>
            <a:r>
              <a:rPr lang="fa-IR" dirty="0" smtClean="0">
                <a:solidFill>
                  <a:srgbClr val="FF0000"/>
                </a:solidFill>
              </a:rPr>
              <a:t>نه کامل است نه بهینه</a:t>
            </a:r>
            <a:r>
              <a:rPr lang="fa-IR" dirty="0" smtClean="0"/>
              <a:t>، کامل  نیست چون اگر زیر درخت سمت چپ دارای عمق نامحدود بود و جواب در در زیر درخت سمت راست بود، هرگز به جواب نمیرسیدیم. بهینه نیست چون فرض کنید در شکل ۳-۱۲ اگر گره‌های</a:t>
            </a:r>
            <a:r>
              <a:rPr lang="en-US" dirty="0" smtClean="0"/>
              <a:t>j </a:t>
            </a:r>
            <a:r>
              <a:rPr lang="fa-IR" dirty="0" smtClean="0"/>
              <a:t> و </a:t>
            </a:r>
            <a:r>
              <a:rPr lang="en-US" dirty="0" smtClean="0"/>
              <a:t>c</a:t>
            </a:r>
            <a:r>
              <a:rPr lang="fa-IR" dirty="0" smtClean="0"/>
              <a:t> جواب‌ها باشند آنگاه اول عمق زودتر </a:t>
            </a:r>
            <a:r>
              <a:rPr lang="en-US" dirty="0" smtClean="0"/>
              <a:t>j</a:t>
            </a:r>
            <a:r>
              <a:rPr lang="fa-IR" dirty="0" smtClean="0"/>
              <a:t> را پیدا می‌کند</a:t>
            </a:r>
            <a:endParaRPr lang="en-US" dirty="0" smtClean="0">
              <a:solidFill>
                <a:srgbClr val="FF0000"/>
              </a:solidFill>
            </a:endParaRPr>
          </a:p>
          <a:p>
            <a:pPr algn="r" rtl="1">
              <a:buNone/>
            </a:pPr>
            <a:r>
              <a:rPr lang="en-US" dirty="0" smtClean="0">
                <a:solidFill>
                  <a:srgbClr val="FF0000"/>
                </a:solidFill>
              </a:rPr>
              <a:t>      </a:t>
            </a:r>
            <a:endParaRPr lang="en-MY" dirty="0">
              <a:solidFill>
                <a:srgbClr val="FF0000"/>
              </a:solidFill>
            </a:endParaRPr>
          </a:p>
        </p:txBody>
      </p:sp>
    </p:spTree>
    <p:extLst>
      <p:ext uri="{BB962C8B-B14F-4D97-AF65-F5344CB8AC3E}">
        <p14:creationId xmlns:p14="http://schemas.microsoft.com/office/powerpoint/2010/main" val="12086313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اول عمق صفحه ۹۰ -۹۲</a:t>
            </a:r>
            <a:br>
              <a:rPr lang="fa-IR" dirty="0" smtClean="0"/>
            </a:br>
            <a:endParaRPr lang="en-MY" dirty="0"/>
          </a:p>
        </p:txBody>
      </p:sp>
      <p:pic>
        <p:nvPicPr>
          <p:cNvPr id="4098" name="Picture 2"/>
          <p:cNvPicPr>
            <a:picLocks noChangeAspect="1" noChangeArrowheads="1"/>
          </p:cNvPicPr>
          <p:nvPr/>
        </p:nvPicPr>
        <p:blipFill>
          <a:blip r:embed="rId2" cstate="print"/>
          <a:srcRect/>
          <a:stretch>
            <a:fillRect/>
          </a:stretch>
        </p:blipFill>
        <p:spPr bwMode="auto">
          <a:xfrm>
            <a:off x="14785" y="2090738"/>
            <a:ext cx="4191000" cy="2676525"/>
          </a:xfrm>
          <a:prstGeom prst="rect">
            <a:avLst/>
          </a:prstGeom>
          <a:noFill/>
          <a:ln w="9525">
            <a:noFill/>
            <a:miter lim="800000"/>
            <a:headEnd/>
            <a:tailEnd/>
          </a:ln>
        </p:spPr>
      </p:pic>
      <p:pic>
        <p:nvPicPr>
          <p:cNvPr id="1026" name="Picture 2" descr="http://upload.wikimedia.org/wikipedia/commons/thumb/1/1f/Depth-first-tree.svg/400px-Depth-first-tre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209800"/>
            <a:ext cx="3810000" cy="2438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9600" y="5029200"/>
            <a:ext cx="8077200" cy="369332"/>
          </a:xfrm>
          <a:prstGeom prst="rect">
            <a:avLst/>
          </a:prstGeom>
          <a:noFill/>
        </p:spPr>
        <p:txBody>
          <a:bodyPr wrap="square" rtlCol="0">
            <a:spAutoFit/>
          </a:bodyPr>
          <a:lstStyle/>
          <a:p>
            <a:endParaRPr lang="en-US" dirty="0"/>
          </a:p>
        </p:txBody>
      </p:sp>
      <p:sp>
        <p:nvSpPr>
          <p:cNvPr id="4" name="TextBox 3"/>
          <p:cNvSpPr txBox="1"/>
          <p:nvPr/>
        </p:nvSpPr>
        <p:spPr>
          <a:xfrm>
            <a:off x="609600" y="5029200"/>
            <a:ext cx="8077200" cy="646331"/>
          </a:xfrm>
          <a:prstGeom prst="rect">
            <a:avLst/>
          </a:prstGeom>
          <a:noFill/>
        </p:spPr>
        <p:txBody>
          <a:bodyPr wrap="square" rtlCol="0">
            <a:spAutoFit/>
          </a:bodyPr>
          <a:lstStyle/>
          <a:p>
            <a:pPr algn="r" rtl="1"/>
            <a:r>
              <a:rPr lang="fa-IR" dirty="0"/>
              <a:t>جهت پیمایش گراف به صورت اول عمق از ساختار داده پشته استفاده می‌کنیم (اسلاید </a:t>
            </a:r>
            <a:r>
              <a:rPr lang="fa-IR" dirty="0" smtClean="0"/>
              <a:t>۸)</a:t>
            </a:r>
            <a:endParaRPr lang="en-US" dirty="0" smtClean="0"/>
          </a:p>
          <a:p>
            <a:pPr algn="r" rtl="1"/>
            <a:r>
              <a:rPr lang="fa-IR" dirty="0"/>
              <a:t>پیاده سازی پیمایش اول عمق هم بصورت بازگشتی هم به صورت غیر بازگشتی انجام پذیر است. </a:t>
            </a:r>
            <a:endParaRPr lang="en-US" dirty="0"/>
          </a:p>
        </p:txBody>
      </p:sp>
    </p:spTree>
    <p:extLst>
      <p:ext uri="{BB962C8B-B14F-4D97-AF65-F5344CB8AC3E}">
        <p14:creationId xmlns:p14="http://schemas.microsoft.com/office/powerpoint/2010/main" val="5702950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جستجو عمق محدود</a:t>
            </a:r>
            <a:r>
              <a:rPr lang="en-US" dirty="0" smtClean="0"/>
              <a:t> - </a:t>
            </a:r>
            <a:r>
              <a:rPr lang="fa-IR" dirty="0" smtClean="0"/>
              <a:t>صفحه ۹۲</a:t>
            </a:r>
            <a:endParaRPr lang="en-MY" dirty="0"/>
          </a:p>
        </p:txBody>
      </p:sp>
      <p:sp>
        <p:nvSpPr>
          <p:cNvPr id="3" name="Content Placeholder 2"/>
          <p:cNvSpPr>
            <a:spLocks noGrp="1"/>
          </p:cNvSpPr>
          <p:nvPr>
            <p:ph idx="1"/>
          </p:nvPr>
        </p:nvSpPr>
        <p:spPr/>
        <p:txBody>
          <a:bodyPr>
            <a:normAutofit fontScale="92500"/>
          </a:bodyPr>
          <a:lstStyle/>
          <a:p>
            <a:pPr algn="r" rtl="1">
              <a:buNone/>
            </a:pPr>
            <a:r>
              <a:rPr lang="fa-IR" dirty="0" smtClean="0"/>
              <a:t>مشکل درختان نامحدود را می‌توان با در نظر گرفتن یک محدودیت عمق از پیش تعیین شده مانند</a:t>
            </a:r>
            <a:r>
              <a:rPr lang="en-US" dirty="0" smtClean="0"/>
              <a:t>L </a:t>
            </a:r>
            <a:r>
              <a:rPr lang="fa-IR" dirty="0" smtClean="0"/>
              <a:t> تا حدی کاهش داد</a:t>
            </a:r>
            <a:r>
              <a:rPr lang="en-US" dirty="0" smtClean="0"/>
              <a:t> </a:t>
            </a:r>
          </a:p>
          <a:p>
            <a:pPr algn="r" rtl="1">
              <a:buNone/>
            </a:pPr>
            <a:r>
              <a:rPr lang="fa-IR" dirty="0" smtClean="0"/>
              <a:t>باید </a:t>
            </a:r>
            <a:r>
              <a:rPr lang="en-US" dirty="0" smtClean="0"/>
              <a:t> L</a:t>
            </a:r>
            <a:r>
              <a:rPr lang="fa-IR" dirty="0" smtClean="0"/>
              <a:t>را زیرکانه انتخاب کنیم، اگر </a:t>
            </a:r>
            <a:r>
              <a:rPr lang="en-US" dirty="0" smtClean="0"/>
              <a:t>d&gt;L</a:t>
            </a:r>
            <a:r>
              <a:rPr lang="fa-IR" dirty="0" smtClean="0"/>
              <a:t> آنگاه به جواب نمیرسیم پس این روش به طور کلی </a:t>
            </a:r>
            <a:r>
              <a:rPr lang="fa-IR" dirty="0" smtClean="0">
                <a:solidFill>
                  <a:srgbClr val="FF0000"/>
                </a:solidFill>
              </a:rPr>
              <a:t>کامل نیست</a:t>
            </a:r>
            <a:r>
              <a:rPr lang="fa-IR" dirty="0" smtClean="0"/>
              <a:t>. فرض کنیم که </a:t>
            </a:r>
            <a:r>
              <a:rPr lang="en-US" dirty="0" smtClean="0"/>
              <a:t>d&lt;L</a:t>
            </a:r>
            <a:r>
              <a:rPr lang="fa-IR" dirty="0" smtClean="0"/>
              <a:t>ولی‌ باز ممکن است ماند روش اول عمق جواب بهینه را به ما ندهد </a:t>
            </a:r>
            <a:r>
              <a:rPr lang="fa-IR" dirty="0" smtClean="0">
                <a:solidFill>
                  <a:srgbClr val="FF0000"/>
                </a:solidFill>
              </a:rPr>
              <a:t>پس بهینه هم نیست</a:t>
            </a:r>
            <a:endParaRPr lang="en-US" dirty="0" smtClean="0">
              <a:solidFill>
                <a:srgbClr val="FF0000"/>
              </a:solidFill>
            </a:endParaRPr>
          </a:p>
          <a:p>
            <a:pPr algn="r" rtl="1">
              <a:buNone/>
            </a:pPr>
            <a:r>
              <a:rPr lang="fa-IR" dirty="0" smtClean="0"/>
              <a:t>حدس زدن پیچیدگی‌ زمانی‌ و مکانی جستجو عمق محدود کار سختی نیست، چون حالت خاصی‌ از عمق اول است پس پیچیدگی‌ مکانی آن </a:t>
            </a:r>
            <a:r>
              <a:rPr lang="en-US" dirty="0" smtClean="0"/>
              <a:t> O(</a:t>
            </a:r>
            <a:r>
              <a:rPr lang="en-US" dirty="0" err="1" smtClean="0"/>
              <a:t>bl</a:t>
            </a:r>
            <a:r>
              <a:rPr lang="en-US" dirty="0" smtClean="0"/>
              <a:t>)</a:t>
            </a:r>
            <a:r>
              <a:rPr lang="fa-IR" dirty="0" smtClean="0"/>
              <a:t>و پیچیدگی‌ زمانی‌ آن </a:t>
            </a:r>
            <a:r>
              <a:rPr lang="en-US" dirty="0" smtClean="0"/>
              <a:t>O(b ^l)</a:t>
            </a:r>
            <a:r>
              <a:rPr lang="fa-IR" dirty="0" smtClean="0"/>
              <a:t> است</a:t>
            </a:r>
            <a:endParaRPr lang="en-MY" dirty="0">
              <a:solidFill>
                <a:srgbClr val="FF0000"/>
              </a:solidFill>
            </a:endParaRPr>
          </a:p>
        </p:txBody>
      </p:sp>
    </p:spTree>
    <p:extLst>
      <p:ext uri="{BB962C8B-B14F-4D97-AF65-F5344CB8AC3E}">
        <p14:creationId xmlns:p14="http://schemas.microsoft.com/office/powerpoint/2010/main" val="27501026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جستجو عمق محدود</a:t>
            </a:r>
            <a:r>
              <a:rPr lang="en-US" dirty="0" smtClean="0"/>
              <a:t> - </a:t>
            </a:r>
            <a:r>
              <a:rPr lang="fa-IR" dirty="0" smtClean="0"/>
              <a:t>صفحه ۹۲</a:t>
            </a:r>
            <a:endParaRPr lang="en-MY" dirty="0"/>
          </a:p>
        </p:txBody>
      </p:sp>
      <p:pic>
        <p:nvPicPr>
          <p:cNvPr id="5122" name="Picture 2"/>
          <p:cNvPicPr>
            <a:picLocks noChangeAspect="1" noChangeArrowheads="1"/>
          </p:cNvPicPr>
          <p:nvPr/>
        </p:nvPicPr>
        <p:blipFill>
          <a:blip r:embed="rId2" cstate="print"/>
          <a:srcRect/>
          <a:stretch>
            <a:fillRect/>
          </a:stretch>
        </p:blipFill>
        <p:spPr bwMode="auto">
          <a:xfrm>
            <a:off x="652463" y="1704975"/>
            <a:ext cx="7839075" cy="3448050"/>
          </a:xfrm>
          <a:prstGeom prst="rect">
            <a:avLst/>
          </a:prstGeom>
          <a:noFill/>
          <a:ln w="9525">
            <a:noFill/>
            <a:miter lim="800000"/>
            <a:headEnd/>
            <a:tailEnd/>
          </a:ln>
        </p:spPr>
      </p:pic>
    </p:spTree>
    <p:extLst>
      <p:ext uri="{BB962C8B-B14F-4D97-AF65-F5344CB8AC3E}">
        <p14:creationId xmlns:p14="http://schemas.microsoft.com/office/powerpoint/2010/main" val="2769211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عمیق شونده تکراری صفحه ۹۳ -۹۴</a:t>
            </a:r>
            <a:br>
              <a:rPr lang="fa-IR" dirty="0" smtClean="0"/>
            </a:br>
            <a:endParaRPr lang="en-MY" dirty="0"/>
          </a:p>
        </p:txBody>
      </p:sp>
      <p:sp>
        <p:nvSpPr>
          <p:cNvPr id="3" name="Content Placeholder 2"/>
          <p:cNvSpPr>
            <a:spLocks noGrp="1"/>
          </p:cNvSpPr>
          <p:nvPr>
            <p:ph idx="1"/>
          </p:nvPr>
        </p:nvSpPr>
        <p:spPr/>
        <p:txBody>
          <a:bodyPr/>
          <a:lstStyle/>
          <a:p>
            <a:pPr algn="r" rtl="1">
              <a:buNone/>
            </a:pPr>
            <a:r>
              <a:rPr lang="fa-IR" dirty="0" smtClean="0"/>
              <a:t>محدودیت عمق بصورت تدریجی‌ اضافه میشود تا زمانی‌ که یک هدف پیدا شود. این روش مزیت جستجو اول عمق و اول سطح را دارد. مزایای جستجو اول سطح چه بود؟ </a:t>
            </a:r>
            <a:r>
              <a:rPr lang="fa-IR" dirty="0" smtClean="0">
                <a:solidFill>
                  <a:srgbClr val="FF0000"/>
                </a:solidFill>
              </a:rPr>
              <a:t>هم کامل بود هم بهینه</a:t>
            </a:r>
            <a:r>
              <a:rPr lang="fa-IR" dirty="0" smtClean="0"/>
              <a:t>. این روش نیز اگر فاکتور انشعاب نامتناهی باشد </a:t>
            </a:r>
            <a:r>
              <a:rPr lang="fa-IR" dirty="0" smtClean="0">
                <a:solidFill>
                  <a:srgbClr val="FF0000"/>
                </a:solidFill>
              </a:rPr>
              <a:t>کامل</a:t>
            </a:r>
            <a:r>
              <a:rPr lang="fa-IR" dirty="0" smtClean="0"/>
              <a:t> است از طرفی‌ اگر هزینهٔ مراحل یکسان باشند</a:t>
            </a:r>
            <a:r>
              <a:rPr lang="fa-IR" dirty="0" smtClean="0">
                <a:solidFill>
                  <a:srgbClr val="FF0000"/>
                </a:solidFill>
              </a:rPr>
              <a:t> بهینه </a:t>
            </a:r>
            <a:r>
              <a:rPr lang="fa-IR" dirty="0" smtClean="0"/>
              <a:t>هم هست. مزایای جستجو اول عمق؟ حافظه کمی‌ مصرف میکرد. این روش نیز چنین است. پس پیچیدگی‌ زمانی</a:t>
            </a:r>
            <a:r>
              <a:rPr lang="en-US" dirty="0" smtClean="0"/>
              <a:t>O (</a:t>
            </a:r>
            <a:r>
              <a:rPr lang="en-US" dirty="0" err="1" smtClean="0"/>
              <a:t>b^d</a:t>
            </a:r>
            <a:r>
              <a:rPr lang="en-US" dirty="0" smtClean="0"/>
              <a:t>)</a:t>
            </a:r>
            <a:r>
              <a:rPr lang="fa-IR" dirty="0" smtClean="0"/>
              <a:t>‌ و پیچیدگی‌ مکانی</a:t>
            </a:r>
            <a:r>
              <a:rPr lang="en-US" dirty="0" smtClean="0"/>
              <a:t>O(</a:t>
            </a:r>
            <a:r>
              <a:rPr lang="en-US" dirty="0" err="1" smtClean="0"/>
              <a:t>bd</a:t>
            </a:r>
            <a:r>
              <a:rPr lang="en-US" dirty="0" smtClean="0"/>
              <a:t>)</a:t>
            </a:r>
            <a:r>
              <a:rPr lang="fa-IR" dirty="0" smtClean="0"/>
              <a:t> است.</a:t>
            </a:r>
          </a:p>
          <a:p>
            <a:pPr algn="r" rtl="1">
              <a:buNone/>
            </a:pPr>
            <a:endParaRPr lang="en-MY"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791200"/>
            <a:ext cx="8046726" cy="67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5867400" y="5486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0233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عمیق شونده تکراری صفحه ۹۳ -۹۴</a:t>
            </a:r>
            <a:br>
              <a:rPr lang="fa-IR" dirty="0" smtClean="0"/>
            </a:br>
            <a:endParaRPr lang="en-MY" dirty="0"/>
          </a:p>
        </p:txBody>
      </p:sp>
      <p:pic>
        <p:nvPicPr>
          <p:cNvPr id="6146" name="Picture 2"/>
          <p:cNvPicPr>
            <a:picLocks noChangeAspect="1" noChangeArrowheads="1"/>
          </p:cNvPicPr>
          <p:nvPr/>
        </p:nvPicPr>
        <p:blipFill>
          <a:blip r:embed="rId2" cstate="print"/>
          <a:srcRect/>
          <a:stretch>
            <a:fillRect/>
          </a:stretch>
        </p:blipFill>
        <p:spPr bwMode="auto">
          <a:xfrm>
            <a:off x="0" y="2047874"/>
            <a:ext cx="8915400" cy="3209925"/>
          </a:xfrm>
          <a:prstGeom prst="rect">
            <a:avLst/>
          </a:prstGeom>
          <a:noFill/>
          <a:ln w="9525">
            <a:noFill/>
            <a:miter lim="800000"/>
            <a:headEnd/>
            <a:tailEnd/>
          </a:ln>
        </p:spPr>
      </p:pic>
    </p:spTree>
    <p:extLst>
      <p:ext uri="{BB962C8B-B14F-4D97-AF65-F5344CB8AC3E}">
        <p14:creationId xmlns:p14="http://schemas.microsoft.com/office/powerpoint/2010/main" val="6052570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عمیق شونده تکراری صفحه ۹۳ -۹۴</a:t>
            </a:r>
            <a:br>
              <a:rPr lang="fa-IR" dirty="0" smtClean="0"/>
            </a:br>
            <a:endParaRPr lang="en-MY" dirty="0"/>
          </a:p>
        </p:txBody>
      </p:sp>
      <p:pic>
        <p:nvPicPr>
          <p:cNvPr id="7170" name="Picture 2"/>
          <p:cNvPicPr>
            <a:picLocks noChangeAspect="1" noChangeArrowheads="1"/>
          </p:cNvPicPr>
          <p:nvPr/>
        </p:nvPicPr>
        <p:blipFill>
          <a:blip r:embed="rId2" cstate="print"/>
          <a:srcRect/>
          <a:stretch>
            <a:fillRect/>
          </a:stretch>
        </p:blipFill>
        <p:spPr bwMode="auto">
          <a:xfrm>
            <a:off x="1510058" y="1371600"/>
            <a:ext cx="6109942" cy="5549718"/>
          </a:xfrm>
          <a:prstGeom prst="rect">
            <a:avLst/>
          </a:prstGeom>
          <a:noFill/>
          <a:ln w="9525">
            <a:noFill/>
            <a:miter lim="800000"/>
            <a:headEnd/>
            <a:tailEnd/>
          </a:ln>
        </p:spPr>
      </p:pic>
    </p:spTree>
    <p:extLst>
      <p:ext uri="{BB962C8B-B14F-4D97-AF65-F5344CB8AC3E}">
        <p14:creationId xmlns:p14="http://schemas.microsoft.com/office/powerpoint/2010/main" val="26075984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جستجو عمیق شونده تکراری صفحه ۹۳ -۹۴</a:t>
            </a:r>
            <a:br>
              <a:rPr lang="fa-IR" dirty="0" smtClean="0"/>
            </a:br>
            <a:endParaRPr lang="en-MY" dirty="0"/>
          </a:p>
        </p:txBody>
      </p:sp>
      <p:sp>
        <p:nvSpPr>
          <p:cNvPr id="5" name="TextBox 4"/>
          <p:cNvSpPr txBox="1"/>
          <p:nvPr/>
        </p:nvSpPr>
        <p:spPr>
          <a:xfrm>
            <a:off x="1524000" y="5486400"/>
            <a:ext cx="6248400" cy="677108"/>
          </a:xfrm>
          <a:prstGeom prst="rect">
            <a:avLst/>
          </a:prstGeom>
          <a:noFill/>
        </p:spPr>
        <p:txBody>
          <a:bodyPr wrap="square" rtlCol="0">
            <a:spAutoFit/>
          </a:bodyPr>
          <a:lstStyle/>
          <a:p>
            <a:pPr algn="l" rtl="1"/>
            <a:r>
              <a:rPr lang="fa-IR" sz="2000" dirty="0" smtClean="0">
                <a:solidFill>
                  <a:srgbClr val="FF0000"/>
                </a:solidFill>
              </a:rPr>
              <a:t>در  کتاب و در صفحه ۹۵ </a:t>
            </a:r>
            <a:r>
              <a:rPr lang="en-US" sz="2000" dirty="0" smtClean="0">
                <a:solidFill>
                  <a:srgbClr val="FF0000"/>
                </a:solidFill>
              </a:rPr>
              <a:t> IDS</a:t>
            </a:r>
            <a:r>
              <a:rPr lang="fa-IR" sz="2000" dirty="0" smtClean="0">
                <a:solidFill>
                  <a:srgbClr val="FF0000"/>
                </a:solidFill>
              </a:rPr>
              <a:t>با</a:t>
            </a:r>
            <a:r>
              <a:rPr lang="en-US" sz="2000" dirty="0" smtClean="0">
                <a:solidFill>
                  <a:srgbClr val="FF0000"/>
                </a:solidFill>
              </a:rPr>
              <a:t>BFS </a:t>
            </a:r>
            <a:r>
              <a:rPr lang="fa-IR" sz="2000" dirty="0" smtClean="0">
                <a:solidFill>
                  <a:srgbClr val="FF0000"/>
                </a:solidFill>
              </a:rPr>
              <a:t> مقایسه شده است، مطالعه کنید</a:t>
            </a:r>
          </a:p>
          <a:p>
            <a:pPr algn="r"/>
            <a:endParaRPr lang="en-MY"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295133"/>
            <a:ext cx="8839200" cy="3115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a:spLocks noGrp="1"/>
          </p:cNvSpPr>
          <p:nvPr>
            <p:ph idx="1"/>
          </p:nvPr>
        </p:nvSpPr>
        <p:spPr>
          <a:xfrm>
            <a:off x="381000" y="1447800"/>
            <a:ext cx="8229600" cy="715963"/>
          </a:xfrm>
        </p:spPr>
        <p:txBody>
          <a:bodyPr>
            <a:normAutofit fontScale="62500" lnSpcReduction="20000"/>
          </a:bodyPr>
          <a:lstStyle/>
          <a:p>
            <a:pPr algn="r" rtl="1">
              <a:buNone/>
            </a:pPr>
            <a:r>
              <a:rPr lang="fa-IR" dirty="0" smtClean="0"/>
              <a:t>به نظر می‌رسد این روش اصراف کرانه باشد زیرا حالت‌ها چندین بر تولید میشوند اما در حقیقت خیلی‌ هم پر هزینه نیست چون بیشترین نود‌ها در عمق</a:t>
            </a:r>
            <a:r>
              <a:rPr lang="en-US" dirty="0" smtClean="0"/>
              <a:t>d </a:t>
            </a:r>
            <a:r>
              <a:rPr lang="fa-IR" dirty="0" smtClean="0"/>
              <a:t> هستند که تنها یک بر تولید میشوند</a:t>
            </a:r>
          </a:p>
          <a:p>
            <a:pPr algn="r" rtl="1">
              <a:buNone/>
            </a:pPr>
            <a:endParaRPr lang="en-MY" dirty="0"/>
          </a:p>
        </p:txBody>
      </p:sp>
    </p:spTree>
    <p:extLst>
      <p:ext uri="{BB962C8B-B14F-4D97-AF65-F5344CB8AC3E}">
        <p14:creationId xmlns:p14="http://schemas.microsoft.com/office/powerpoint/2010/main" val="23243967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en-US" dirty="0" smtClean="0"/>
              <a:t>     </a:t>
            </a:r>
            <a:r>
              <a:rPr lang="fa-IR" dirty="0" smtClean="0"/>
              <a:t>جستجو ۲ طرفه</a:t>
            </a:r>
            <a:r>
              <a:rPr lang="en-US" dirty="0" smtClean="0"/>
              <a:t> -  </a:t>
            </a:r>
            <a:r>
              <a:rPr lang="fa-IR" dirty="0" smtClean="0"/>
              <a:t>صفحه ۹۵</a:t>
            </a:r>
            <a:br>
              <a:rPr lang="fa-IR" dirty="0" smtClean="0"/>
            </a:br>
            <a:endParaRPr lang="en-MY" dirty="0"/>
          </a:p>
        </p:txBody>
      </p:sp>
      <p:sp>
        <p:nvSpPr>
          <p:cNvPr id="3" name="Content Placeholder 2"/>
          <p:cNvSpPr>
            <a:spLocks noGrp="1"/>
          </p:cNvSpPr>
          <p:nvPr>
            <p:ph idx="1"/>
          </p:nvPr>
        </p:nvSpPr>
        <p:spPr>
          <a:xfrm>
            <a:off x="457200" y="4724400"/>
            <a:ext cx="8229600" cy="411163"/>
          </a:xfrm>
        </p:spPr>
        <p:txBody>
          <a:bodyPr>
            <a:noAutofit/>
          </a:bodyPr>
          <a:lstStyle/>
          <a:p>
            <a:pPr algn="r" rtl="1">
              <a:buNone/>
            </a:pPr>
            <a:r>
              <a:rPr lang="fa-IR" sz="2000" dirty="0" smtClean="0"/>
              <a:t>این جستجو به این شکل پیاده سازی میشود که یکی‌ یا هر دوی جستجوها قبل از گسترش هر گره بررسی می‌کند که آیا آن گره در لبهٔ درخت جستجو دیگر قرار دارد یا نه، اگر چنین بود یک راه حل پیدا شده است</a:t>
            </a:r>
            <a:endParaRPr lang="en-MY" sz="2000" dirty="0"/>
          </a:p>
        </p:txBody>
      </p:sp>
      <p:pic>
        <p:nvPicPr>
          <p:cNvPr id="10242" name="Picture 2"/>
          <p:cNvPicPr>
            <a:picLocks noChangeAspect="1" noChangeArrowheads="1"/>
          </p:cNvPicPr>
          <p:nvPr/>
        </p:nvPicPr>
        <p:blipFill>
          <a:blip r:embed="rId2" cstate="print"/>
          <a:srcRect/>
          <a:stretch>
            <a:fillRect/>
          </a:stretch>
        </p:blipFill>
        <p:spPr bwMode="auto">
          <a:xfrm>
            <a:off x="685800" y="1447800"/>
            <a:ext cx="7696200" cy="2381250"/>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762000" y="3810000"/>
            <a:ext cx="7419975" cy="419100"/>
          </a:xfrm>
          <a:prstGeom prst="rect">
            <a:avLst/>
          </a:prstGeom>
          <a:noFill/>
          <a:ln w="9525">
            <a:noFill/>
            <a:miter lim="800000"/>
            <a:headEnd/>
            <a:tailEnd/>
          </a:ln>
        </p:spPr>
      </p:pic>
      <p:pic>
        <p:nvPicPr>
          <p:cNvPr id="10244" name="Picture 4"/>
          <p:cNvPicPr>
            <a:picLocks noChangeAspect="1" noChangeArrowheads="1"/>
          </p:cNvPicPr>
          <p:nvPr/>
        </p:nvPicPr>
        <p:blipFill>
          <a:blip r:embed="rId4" cstate="print"/>
          <a:srcRect/>
          <a:stretch>
            <a:fillRect/>
          </a:stretch>
        </p:blipFill>
        <p:spPr bwMode="auto">
          <a:xfrm>
            <a:off x="3276600" y="4343400"/>
            <a:ext cx="4943475" cy="409575"/>
          </a:xfrm>
          <a:prstGeom prst="rect">
            <a:avLst/>
          </a:prstGeom>
          <a:noFill/>
          <a:ln w="9525">
            <a:noFill/>
            <a:miter lim="800000"/>
            <a:headEnd/>
            <a:tailEnd/>
          </a:ln>
        </p:spPr>
      </p:pic>
    </p:spTree>
    <p:extLst>
      <p:ext uri="{BB962C8B-B14F-4D97-AF65-F5344CB8AC3E}">
        <p14:creationId xmlns:p14="http://schemas.microsoft.com/office/powerpoint/2010/main" val="9762257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fa-IR" dirty="0"/>
              <a:t>جستجو ۲ طرفه</a:t>
            </a:r>
            <a:r>
              <a:rPr lang="en-US" dirty="0"/>
              <a:t> -  </a:t>
            </a:r>
            <a:r>
              <a:rPr lang="fa-IR" dirty="0"/>
              <a:t>صفحه ۹۵</a:t>
            </a:r>
            <a:br>
              <a:rPr lang="fa-IR" dirty="0"/>
            </a:br>
            <a:endParaRPr lang="en-US" dirty="0"/>
          </a:p>
        </p:txBody>
      </p:sp>
      <p:sp>
        <p:nvSpPr>
          <p:cNvPr id="3" name="Content Placeholder 2"/>
          <p:cNvSpPr>
            <a:spLocks noGrp="1"/>
          </p:cNvSpPr>
          <p:nvPr>
            <p:ph idx="1"/>
          </p:nvPr>
        </p:nvSpPr>
        <p:spPr/>
        <p:txBody>
          <a:bodyPr>
            <a:normAutofit lnSpcReduction="10000"/>
          </a:bodyPr>
          <a:lstStyle/>
          <a:p>
            <a:pPr algn="r" rtl="1"/>
            <a:r>
              <a:rPr lang="fa-IR" dirty="0" smtClean="0"/>
              <a:t>۲ پیش </a:t>
            </a:r>
            <a:r>
              <a:rPr lang="fa-IR" dirty="0"/>
              <a:t>فرض داریم: ۱ اینکه هدف یا اهداف از قبل مشخص باشد، ۲ اینکه </a:t>
            </a:r>
            <a:r>
              <a:rPr lang="fa-IR" dirty="0" smtClean="0"/>
              <a:t>تابع</a:t>
            </a:r>
            <a:r>
              <a:rPr lang="en-US" dirty="0" err="1" smtClean="0"/>
              <a:t>Pred</a:t>
            </a:r>
            <a:r>
              <a:rPr lang="en-US" dirty="0" smtClean="0"/>
              <a:t> </a:t>
            </a:r>
            <a:r>
              <a:rPr lang="fa-IR" dirty="0" smtClean="0"/>
              <a:t> </a:t>
            </a:r>
            <a:r>
              <a:rPr lang="fa-IR" dirty="0"/>
              <a:t>را بتوان تصحیح کرد.</a:t>
            </a:r>
          </a:p>
          <a:p>
            <a:pPr algn="r" rtl="1"/>
            <a:r>
              <a:rPr lang="fa-IR" dirty="0">
                <a:solidFill>
                  <a:srgbClr val="00B050"/>
                </a:solidFill>
              </a:rPr>
              <a:t>در مورد مشخص بودن اهداف در بازی پازل ۸ تایی و شطرنج بحث </a:t>
            </a:r>
            <a:r>
              <a:rPr lang="fa-IR" dirty="0" smtClean="0">
                <a:solidFill>
                  <a:srgbClr val="00B050"/>
                </a:solidFill>
              </a:rPr>
              <a:t>کنید</a:t>
            </a:r>
          </a:p>
          <a:p>
            <a:pPr algn="r" rtl="1"/>
            <a:r>
              <a:rPr lang="fa-IR" dirty="0"/>
              <a:t>در بهترین حالت اگر برای ۲ طرف از اول سطح استفاده کنیم، جستجو ۲ طرفه هم کامل است هم بهینه</a:t>
            </a:r>
          </a:p>
          <a:p>
            <a:pPr algn="r" rtl="1"/>
            <a:r>
              <a:rPr lang="fa-IR" dirty="0"/>
              <a:t>اگر یکی‌ اول سطح باشد، دیگری اول عمق، حتما کامل است اما بهینگی‌ زیر سوال میرود</a:t>
            </a:r>
          </a:p>
          <a:p>
            <a:pPr algn="r" rtl="1"/>
            <a:r>
              <a:rPr lang="fa-IR" dirty="0"/>
              <a:t>اگر هر ۲ اول سطح باشد نه کامل است نه بهینه</a:t>
            </a:r>
          </a:p>
          <a:p>
            <a:pPr algn="r" rtl="1"/>
            <a:endParaRPr lang="fa-IR" dirty="0"/>
          </a:p>
          <a:p>
            <a:endParaRPr lang="en-US" dirty="0"/>
          </a:p>
        </p:txBody>
      </p:sp>
    </p:spTree>
    <p:extLst>
      <p:ext uri="{BB962C8B-B14F-4D97-AF65-F5344CB8AC3E}">
        <p14:creationId xmlns:p14="http://schemas.microsoft.com/office/powerpoint/2010/main" val="1282613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fa-IR" dirty="0"/>
              <a:t>شکل ۳-۲ صفحهٔ ۷۶</a:t>
            </a:r>
            <a:endParaRPr lang="en-US" dirty="0"/>
          </a:p>
        </p:txBody>
      </p:sp>
      <p:sp>
        <p:nvSpPr>
          <p:cNvPr id="3" name="Content Placeholder 2"/>
          <p:cNvSpPr>
            <a:spLocks noGrp="1"/>
          </p:cNvSpPr>
          <p:nvPr>
            <p:ph idx="1"/>
          </p:nvPr>
        </p:nvSpPr>
        <p:spPr>
          <a:xfrm>
            <a:off x="909918" y="5105400"/>
            <a:ext cx="8229600" cy="685800"/>
          </a:xfrm>
        </p:spPr>
        <p:txBody>
          <a:bodyPr>
            <a:normAutofit fontScale="70000" lnSpcReduction="20000"/>
          </a:bodyPr>
          <a:lstStyle/>
          <a:p>
            <a:pPr marL="0" indent="0" algn="r">
              <a:buNone/>
            </a:pPr>
            <a:r>
              <a:rPr lang="fa-IR" dirty="0"/>
              <a:t>۴ مرحله عامل حل مساله  برای شکل فوق اگر صورت مساله رفتن از آراد به بخارست باشد چیست؟</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838" y="838200"/>
            <a:ext cx="64103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54070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fa-IR" dirty="0" smtClean="0"/>
              <a:t>جستجو ۲ طرفه</a:t>
            </a:r>
            <a:r>
              <a:rPr lang="en-US" dirty="0" smtClean="0"/>
              <a:t> -  </a:t>
            </a:r>
            <a:r>
              <a:rPr lang="fa-IR" dirty="0" smtClean="0"/>
              <a:t>صفحه ۹۵</a:t>
            </a:r>
            <a:br>
              <a:rPr lang="fa-IR" dirty="0" smtClean="0"/>
            </a:br>
            <a:endParaRPr lang="en-MY" dirty="0"/>
          </a:p>
        </p:txBody>
      </p:sp>
      <p:sp>
        <p:nvSpPr>
          <p:cNvPr id="3" name="Content Placeholder 2"/>
          <p:cNvSpPr>
            <a:spLocks noGrp="1"/>
          </p:cNvSpPr>
          <p:nvPr>
            <p:ph idx="1"/>
          </p:nvPr>
        </p:nvSpPr>
        <p:spPr/>
        <p:txBody>
          <a:bodyPr/>
          <a:lstStyle/>
          <a:p>
            <a:pPr algn="r" rtl="1">
              <a:buNone/>
            </a:pPr>
            <a:r>
              <a:rPr lang="fa-IR" b="1" dirty="0" smtClean="0"/>
              <a:t>معایب:</a:t>
            </a:r>
          </a:p>
          <a:p>
            <a:pPr algn="r" rtl="1">
              <a:buNone/>
            </a:pPr>
            <a:r>
              <a:rPr lang="fa-IR" dirty="0" smtClean="0"/>
              <a:t>1- در هر طرف چه جستجویی باید انجام داد؟ </a:t>
            </a:r>
          </a:p>
          <a:p>
            <a:pPr algn="r" rtl="1">
              <a:buNone/>
            </a:pPr>
            <a:r>
              <a:rPr lang="fa-IR" dirty="0" smtClean="0"/>
              <a:t>نیاز به تصمیم گیری است</a:t>
            </a:r>
          </a:p>
          <a:p>
            <a:pPr algn="r" rtl="1">
              <a:buNone/>
            </a:pPr>
            <a:r>
              <a:rPr lang="fa-IR" dirty="0" smtClean="0"/>
              <a:t>2-وقتی‌ هدف ضمنی‌ است، مشخص کردن آن مشکل است و الگوریتم ۲ طرفه به مشکل بر می‌خورد</a:t>
            </a:r>
            <a:r>
              <a:rPr lang="en-MY" dirty="0" smtClean="0"/>
              <a:t> = </a:t>
            </a:r>
            <a:r>
              <a:rPr lang="fa-IR" dirty="0" smtClean="0"/>
              <a:t>مثلا در معمای پازل ۸ می‌توان از دو طرفه استفاده کرد اما در شطرنج ۲ طرفه مفید نیست</a:t>
            </a:r>
          </a:p>
          <a:p>
            <a:pPr algn="r" rtl="1">
              <a:buNone/>
            </a:pPr>
            <a:r>
              <a:rPr lang="fa-IR" dirty="0" smtClean="0"/>
              <a:t>3-همیشه برگشت از هدف به عقب کار اسانی‌ نیست</a:t>
            </a:r>
          </a:p>
          <a:p>
            <a:pPr algn="r" rtl="1">
              <a:buNone/>
            </a:pPr>
            <a:endParaRPr lang="fa-IR" dirty="0" smtClean="0"/>
          </a:p>
          <a:p>
            <a:pPr algn="r" rtl="1">
              <a:buNone/>
            </a:pPr>
            <a:endParaRPr lang="en-MY" dirty="0"/>
          </a:p>
        </p:txBody>
      </p:sp>
    </p:spTree>
    <p:extLst>
      <p:ext uri="{BB962C8B-B14F-4D97-AF65-F5344CB8AC3E}">
        <p14:creationId xmlns:p14="http://schemas.microsoft.com/office/powerpoint/2010/main" val="30059491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fa-IR" dirty="0" smtClean="0"/>
              <a:t>جستجو ۲ طرفه</a:t>
            </a:r>
            <a:r>
              <a:rPr lang="en-US" dirty="0" smtClean="0"/>
              <a:t> -  </a:t>
            </a:r>
            <a:r>
              <a:rPr lang="fa-IR" dirty="0" smtClean="0"/>
              <a:t>صفحه ۹۵</a:t>
            </a:r>
            <a:br>
              <a:rPr lang="fa-IR" dirty="0" smtClean="0"/>
            </a:br>
            <a:endParaRPr lang="en-MY" dirty="0"/>
          </a:p>
        </p:txBody>
      </p:sp>
      <p:sp>
        <p:nvSpPr>
          <p:cNvPr id="3" name="Content Placeholder 2"/>
          <p:cNvSpPr>
            <a:spLocks noGrp="1"/>
          </p:cNvSpPr>
          <p:nvPr>
            <p:ph idx="1"/>
          </p:nvPr>
        </p:nvSpPr>
        <p:spPr>
          <a:xfrm>
            <a:off x="457200" y="1600201"/>
            <a:ext cx="8229600" cy="3040296"/>
          </a:xfrm>
        </p:spPr>
        <p:txBody>
          <a:bodyPr>
            <a:normAutofit fontScale="92500" lnSpcReduction="20000"/>
          </a:bodyPr>
          <a:lstStyle/>
          <a:p>
            <a:pPr algn="r" rtl="1">
              <a:buNone/>
            </a:pPr>
            <a:r>
              <a:rPr lang="fa-IR" dirty="0" smtClean="0"/>
              <a:t>پیچیدگی‌ زمانی‌  و مکانی آن </a:t>
            </a:r>
            <a:r>
              <a:rPr lang="en-US" dirty="0" smtClean="0"/>
              <a:t>O(</a:t>
            </a:r>
            <a:r>
              <a:rPr lang="en-US" dirty="0" err="1" smtClean="0"/>
              <a:t>b^d</a:t>
            </a:r>
            <a:r>
              <a:rPr lang="en-US" dirty="0" smtClean="0"/>
              <a:t>/2) </a:t>
            </a:r>
            <a:r>
              <a:rPr lang="fa-IR" dirty="0" smtClean="0"/>
              <a:t>است </a:t>
            </a:r>
            <a:r>
              <a:rPr lang="en-US" dirty="0" smtClean="0"/>
              <a:t>,</a:t>
            </a:r>
            <a:r>
              <a:rPr lang="fa-IR" dirty="0" smtClean="0"/>
              <a:t>برای </a:t>
            </a:r>
            <a:r>
              <a:rPr lang="fa-IR" dirty="0"/>
              <a:t>هر پیمایش اول سطح </a:t>
            </a:r>
            <a:r>
              <a:rPr lang="fa-IR" dirty="0" smtClean="0"/>
              <a:t>داریم:</a:t>
            </a:r>
            <a:r>
              <a:rPr lang="en-US" dirty="0" smtClean="0"/>
              <a:t>1+b+…+</a:t>
            </a:r>
            <a:r>
              <a:rPr lang="en-US" dirty="0" err="1" smtClean="0"/>
              <a:t>b</a:t>
            </a:r>
            <a:r>
              <a:rPr lang="en-US" baseline="30000" dirty="0" err="1" smtClean="0"/>
              <a:t>d</a:t>
            </a:r>
            <a:r>
              <a:rPr lang="en-US" baseline="30000" dirty="0" smtClean="0"/>
              <a:t>/2                                                                                                            </a:t>
            </a:r>
          </a:p>
          <a:p>
            <a:pPr algn="r" rtl="1">
              <a:buNone/>
            </a:pPr>
            <a:r>
              <a:rPr lang="fa-IR" dirty="0" smtClean="0"/>
              <a:t>برای </a:t>
            </a:r>
            <a:r>
              <a:rPr lang="fa-IR" dirty="0"/>
              <a:t>هر ۲ پیمایش  </a:t>
            </a:r>
            <a:r>
              <a:rPr lang="fa-IR" dirty="0" smtClean="0"/>
              <a:t>داریم:</a:t>
            </a:r>
            <a:r>
              <a:rPr lang="en-US" dirty="0" err="1" smtClean="0"/>
              <a:t>b</a:t>
            </a:r>
            <a:r>
              <a:rPr lang="en-US" baseline="30000" dirty="0" err="1" smtClean="0"/>
              <a:t>d</a:t>
            </a:r>
            <a:r>
              <a:rPr lang="en-US" baseline="30000" dirty="0" smtClean="0"/>
              <a:t>/2  </a:t>
            </a:r>
            <a:r>
              <a:rPr lang="en-US" dirty="0" smtClean="0"/>
              <a:t>+ </a:t>
            </a:r>
            <a:r>
              <a:rPr lang="en-US" dirty="0" err="1" smtClean="0"/>
              <a:t>b</a:t>
            </a:r>
            <a:r>
              <a:rPr lang="en-US" baseline="30000" dirty="0" err="1" smtClean="0"/>
              <a:t>d</a:t>
            </a:r>
            <a:r>
              <a:rPr lang="en-US" baseline="30000" dirty="0" smtClean="0"/>
              <a:t>/2  </a:t>
            </a:r>
            <a:r>
              <a:rPr lang="en-US" dirty="0" smtClean="0"/>
              <a:t>= 2</a:t>
            </a:r>
            <a:r>
              <a:rPr lang="en-US" baseline="30000" dirty="0" smtClean="0"/>
              <a:t> </a:t>
            </a:r>
            <a:r>
              <a:rPr lang="en-US" dirty="0" err="1"/>
              <a:t>b</a:t>
            </a:r>
            <a:r>
              <a:rPr lang="en-US" baseline="30000" dirty="0" err="1"/>
              <a:t>d</a:t>
            </a:r>
            <a:r>
              <a:rPr lang="en-US" baseline="30000" dirty="0"/>
              <a:t>/2</a:t>
            </a:r>
            <a:r>
              <a:rPr lang="en-US" baseline="30000" dirty="0" smtClean="0"/>
              <a:t>    </a:t>
            </a:r>
            <a:r>
              <a:rPr lang="en-US" dirty="0" smtClean="0"/>
              <a:t>= O (</a:t>
            </a:r>
            <a:r>
              <a:rPr lang="en-US" dirty="0" err="1"/>
              <a:t>b</a:t>
            </a:r>
            <a:r>
              <a:rPr lang="en-US" baseline="30000" dirty="0" err="1"/>
              <a:t>d</a:t>
            </a:r>
            <a:r>
              <a:rPr lang="en-US" baseline="30000" dirty="0"/>
              <a:t>/2</a:t>
            </a:r>
            <a:r>
              <a:rPr lang="en-US" dirty="0" smtClean="0"/>
              <a:t>)</a:t>
            </a:r>
            <a:r>
              <a:rPr lang="en-US" baseline="30000" dirty="0" smtClean="0"/>
              <a:t>       </a:t>
            </a:r>
            <a:r>
              <a:rPr lang="fa-IR" dirty="0" smtClean="0"/>
              <a:t>گفتیم در روش ۲ طرفه انتخاب اینکه کدام الگوریتم جستجو به کار رود بستگی به شرایط دارد، اگر </a:t>
            </a:r>
            <a:r>
              <a:rPr lang="fa-IR" dirty="0" smtClean="0">
                <a:solidFill>
                  <a:srgbClr val="FF0000"/>
                </a:solidFill>
              </a:rPr>
              <a:t>اول سطح </a:t>
            </a:r>
            <a:r>
              <a:rPr lang="fa-IR" dirty="0" smtClean="0"/>
              <a:t>به کار رود و فاکتور انشعاب متناهی باشد این روش </a:t>
            </a:r>
            <a:r>
              <a:rPr lang="fa-IR" dirty="0" smtClean="0">
                <a:solidFill>
                  <a:srgbClr val="FF0000"/>
                </a:solidFill>
              </a:rPr>
              <a:t>کامل است </a:t>
            </a:r>
            <a:r>
              <a:rPr lang="fa-IR" dirty="0" smtClean="0"/>
              <a:t>و در  صورتی‌ که هزینه مسیر‌ها یکسان باشد </a:t>
            </a:r>
            <a:r>
              <a:rPr lang="fa-IR" dirty="0" smtClean="0">
                <a:solidFill>
                  <a:srgbClr val="FF0000"/>
                </a:solidFill>
              </a:rPr>
              <a:t>بهینه نیز است</a:t>
            </a:r>
          </a:p>
          <a:p>
            <a:pPr algn="r" rtl="1">
              <a:buNone/>
            </a:pPr>
            <a:endParaRPr lang="en-MY" dirty="0"/>
          </a:p>
        </p:txBody>
      </p:sp>
      <p:pic>
        <p:nvPicPr>
          <p:cNvPr id="11266" name="Picture 2"/>
          <p:cNvPicPr>
            <a:picLocks noChangeAspect="1" noChangeArrowheads="1"/>
          </p:cNvPicPr>
          <p:nvPr/>
        </p:nvPicPr>
        <p:blipFill>
          <a:blip r:embed="rId2" cstate="print"/>
          <a:srcRect/>
          <a:stretch>
            <a:fillRect/>
          </a:stretch>
        </p:blipFill>
        <p:spPr bwMode="auto">
          <a:xfrm>
            <a:off x="0" y="4796748"/>
            <a:ext cx="4440262" cy="1552575"/>
          </a:xfrm>
          <a:prstGeom prst="rect">
            <a:avLst/>
          </a:prstGeom>
          <a:noFill/>
          <a:ln w="9525">
            <a:noFill/>
            <a:miter lim="800000"/>
            <a:headEnd/>
            <a:tailEnd/>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627" y="4796748"/>
            <a:ext cx="4738094" cy="180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06382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مثال</a:t>
            </a:r>
            <a:endParaRPr lang="en-MY" dirty="0"/>
          </a:p>
        </p:txBody>
      </p:sp>
      <p:sp>
        <p:nvSpPr>
          <p:cNvPr id="3" name="Content Placeholder 2"/>
          <p:cNvSpPr>
            <a:spLocks noGrp="1"/>
          </p:cNvSpPr>
          <p:nvPr>
            <p:ph idx="1"/>
          </p:nvPr>
        </p:nvSpPr>
        <p:spPr>
          <a:xfrm>
            <a:off x="457200" y="1600201"/>
            <a:ext cx="8229600" cy="2133600"/>
          </a:xfrm>
        </p:spPr>
        <p:txBody>
          <a:bodyPr/>
          <a:lstStyle/>
          <a:p>
            <a:pPr algn="r" rtl="1">
              <a:buNone/>
            </a:pPr>
            <a:r>
              <a:rPr lang="fa-IR" dirty="0" smtClean="0"/>
              <a:t>اگر در گراف زیر جستجو در عمق را از راس</a:t>
            </a:r>
            <a:r>
              <a:rPr lang="en-MY" dirty="0" smtClean="0"/>
              <a:t> C </a:t>
            </a:r>
            <a:r>
              <a:rPr lang="fa-IR" dirty="0" smtClean="0"/>
              <a:t> شروع کنیم، کدام گره‌ها به ترتیب از چپ به راست رویت میشوند؟ (فرض کنید فرزندان یک گره بر اساس ترتیب حروف الفبا انتخاب میشوند) مهندسی‌ کامپیوتر ۸۱</a:t>
            </a:r>
          </a:p>
          <a:p>
            <a:pPr algn="r" rtl="1">
              <a:buNone/>
            </a:pPr>
            <a:endParaRPr lang="en-MY" dirty="0"/>
          </a:p>
        </p:txBody>
      </p:sp>
      <p:sp>
        <p:nvSpPr>
          <p:cNvPr id="4" name="Oval 3"/>
          <p:cNvSpPr/>
          <p:nvPr/>
        </p:nvSpPr>
        <p:spPr>
          <a:xfrm>
            <a:off x="1524000" y="39624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A</a:t>
            </a:r>
            <a:endParaRPr lang="en-MY" dirty="0"/>
          </a:p>
        </p:txBody>
      </p:sp>
      <p:sp>
        <p:nvSpPr>
          <p:cNvPr id="5" name="Oval 4"/>
          <p:cNvSpPr/>
          <p:nvPr/>
        </p:nvSpPr>
        <p:spPr>
          <a:xfrm>
            <a:off x="10668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B</a:t>
            </a:r>
            <a:endParaRPr lang="en-MY" dirty="0"/>
          </a:p>
        </p:txBody>
      </p:sp>
      <p:sp>
        <p:nvSpPr>
          <p:cNvPr id="6" name="Oval 5"/>
          <p:cNvSpPr/>
          <p:nvPr/>
        </p:nvSpPr>
        <p:spPr>
          <a:xfrm>
            <a:off x="17526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C</a:t>
            </a:r>
            <a:endParaRPr lang="en-MY" dirty="0"/>
          </a:p>
        </p:txBody>
      </p:sp>
      <p:sp>
        <p:nvSpPr>
          <p:cNvPr id="7" name="Oval 6"/>
          <p:cNvSpPr/>
          <p:nvPr/>
        </p:nvSpPr>
        <p:spPr>
          <a:xfrm>
            <a:off x="2362200" y="4648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F</a:t>
            </a:r>
            <a:endParaRPr lang="en-MY" dirty="0"/>
          </a:p>
        </p:txBody>
      </p:sp>
      <p:sp>
        <p:nvSpPr>
          <p:cNvPr id="8" name="Oval 7"/>
          <p:cNvSpPr/>
          <p:nvPr/>
        </p:nvSpPr>
        <p:spPr>
          <a:xfrm>
            <a:off x="685800" y="5334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D</a:t>
            </a:r>
            <a:endParaRPr lang="en-MY" dirty="0"/>
          </a:p>
        </p:txBody>
      </p:sp>
      <p:sp>
        <p:nvSpPr>
          <p:cNvPr id="9" name="Oval 8"/>
          <p:cNvSpPr/>
          <p:nvPr/>
        </p:nvSpPr>
        <p:spPr>
          <a:xfrm>
            <a:off x="2209800" y="5334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H</a:t>
            </a:r>
            <a:endParaRPr lang="en-MY" dirty="0"/>
          </a:p>
        </p:txBody>
      </p:sp>
      <p:sp>
        <p:nvSpPr>
          <p:cNvPr id="10" name="Oval 9"/>
          <p:cNvSpPr/>
          <p:nvPr/>
        </p:nvSpPr>
        <p:spPr>
          <a:xfrm>
            <a:off x="1447800" y="53340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E</a:t>
            </a:r>
            <a:endParaRPr lang="en-MY" dirty="0"/>
          </a:p>
        </p:txBody>
      </p:sp>
      <p:sp>
        <p:nvSpPr>
          <p:cNvPr id="11" name="Oval 10"/>
          <p:cNvSpPr/>
          <p:nvPr/>
        </p:nvSpPr>
        <p:spPr>
          <a:xfrm>
            <a:off x="1371600" y="60198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dirty="0" smtClean="0"/>
              <a:t>I</a:t>
            </a:r>
            <a:endParaRPr lang="en-MY" dirty="0"/>
          </a:p>
        </p:txBody>
      </p:sp>
      <p:cxnSp>
        <p:nvCxnSpPr>
          <p:cNvPr id="13" name="Straight Connector 12"/>
          <p:cNvCxnSpPr>
            <a:stCxn id="4" idx="3"/>
            <a:endCxn id="5" idx="7"/>
          </p:cNvCxnSpPr>
          <p:nvPr/>
        </p:nvCxnSpPr>
        <p:spPr>
          <a:xfrm flipH="1">
            <a:off x="1326963" y="4222563"/>
            <a:ext cx="241674" cy="470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 idx="4"/>
            <a:endCxn id="6" idx="0"/>
          </p:cNvCxnSpPr>
          <p:nvPr/>
        </p:nvCxnSpPr>
        <p:spPr>
          <a:xfrm>
            <a:off x="1676400" y="4267200"/>
            <a:ext cx="228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4" idx="6"/>
            <a:endCxn id="7" idx="7"/>
          </p:cNvCxnSpPr>
          <p:nvPr/>
        </p:nvCxnSpPr>
        <p:spPr>
          <a:xfrm>
            <a:off x="1828800" y="4114800"/>
            <a:ext cx="793563" cy="578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5" idx="3"/>
            <a:endCxn id="8" idx="7"/>
          </p:cNvCxnSpPr>
          <p:nvPr/>
        </p:nvCxnSpPr>
        <p:spPr>
          <a:xfrm flipH="1">
            <a:off x="945963" y="4908363"/>
            <a:ext cx="165474" cy="470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5" idx="5"/>
            <a:endCxn id="10" idx="1"/>
          </p:cNvCxnSpPr>
          <p:nvPr/>
        </p:nvCxnSpPr>
        <p:spPr>
          <a:xfrm>
            <a:off x="1326963" y="4908363"/>
            <a:ext cx="165474" cy="470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6" idx="3"/>
            <a:endCxn id="10" idx="7"/>
          </p:cNvCxnSpPr>
          <p:nvPr/>
        </p:nvCxnSpPr>
        <p:spPr>
          <a:xfrm flipH="1">
            <a:off x="1707963" y="4908363"/>
            <a:ext cx="89274" cy="4702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6" idx="5"/>
            <a:endCxn id="9" idx="0"/>
          </p:cNvCxnSpPr>
          <p:nvPr/>
        </p:nvCxnSpPr>
        <p:spPr>
          <a:xfrm>
            <a:off x="2012763" y="4908363"/>
            <a:ext cx="349437" cy="4256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8" idx="5"/>
            <a:endCxn id="11" idx="2"/>
          </p:cNvCxnSpPr>
          <p:nvPr/>
        </p:nvCxnSpPr>
        <p:spPr>
          <a:xfrm>
            <a:off x="945963" y="5594163"/>
            <a:ext cx="425637" cy="578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0" idx="3"/>
            <a:endCxn id="11" idx="0"/>
          </p:cNvCxnSpPr>
          <p:nvPr/>
        </p:nvCxnSpPr>
        <p:spPr>
          <a:xfrm>
            <a:off x="1492437" y="5594163"/>
            <a:ext cx="31563" cy="425637"/>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505200" y="3886200"/>
            <a:ext cx="4876800" cy="646331"/>
          </a:xfrm>
          <a:prstGeom prst="rect">
            <a:avLst/>
          </a:prstGeom>
          <a:noFill/>
        </p:spPr>
        <p:txBody>
          <a:bodyPr wrap="square" rtlCol="0">
            <a:spAutoFit/>
          </a:bodyPr>
          <a:lstStyle/>
          <a:p>
            <a:pPr algn="r" rtl="1"/>
            <a:r>
              <a:rPr lang="fa-IR" dirty="0" smtClean="0"/>
              <a:t>باید ترتیب ملاقات گره‌ها را به صورت عمقی تشکیل دهیم</a:t>
            </a:r>
            <a:r>
              <a:rPr lang="en-MY" dirty="0" smtClean="0"/>
              <a:t>        </a:t>
            </a:r>
            <a:r>
              <a:rPr lang="fa-IR" dirty="0" smtClean="0"/>
              <a:t>    </a:t>
            </a:r>
            <a:r>
              <a:rPr lang="en-MY" dirty="0" smtClean="0"/>
              <a:t>CABDIEFH : </a:t>
            </a:r>
            <a:endParaRPr lang="en-MY" dirty="0"/>
          </a:p>
        </p:txBody>
      </p:sp>
      <p:sp>
        <p:nvSpPr>
          <p:cNvPr id="31" name="TextBox 30"/>
          <p:cNvSpPr txBox="1"/>
          <p:nvPr/>
        </p:nvSpPr>
        <p:spPr>
          <a:xfrm>
            <a:off x="3581400" y="4876800"/>
            <a:ext cx="4800600" cy="646331"/>
          </a:xfrm>
          <a:prstGeom prst="rect">
            <a:avLst/>
          </a:prstGeom>
          <a:noFill/>
        </p:spPr>
        <p:txBody>
          <a:bodyPr wrap="square" rtlCol="0">
            <a:spAutoFit/>
          </a:bodyPr>
          <a:lstStyle/>
          <a:p>
            <a:pPr algn="r"/>
            <a:r>
              <a:rPr lang="fa-IR" dirty="0" smtClean="0"/>
              <a:t>حال اگر سوال پیمایش اول عرض را می‌خواست باید ترتیب پیمایش گره‌ها را به صورت اول عرض تشکیل میدادیم</a:t>
            </a:r>
            <a:endParaRPr lang="fa-IR" dirty="0"/>
          </a:p>
        </p:txBody>
      </p:sp>
    </p:spTree>
    <p:extLst>
      <p:ext uri="{BB962C8B-B14F-4D97-AF65-F5344CB8AC3E}">
        <p14:creationId xmlns:p14="http://schemas.microsoft.com/office/powerpoint/2010/main" val="42337248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مثال</a:t>
            </a:r>
            <a:endParaRPr lang="en-MY" dirty="0"/>
          </a:p>
        </p:txBody>
      </p:sp>
      <p:sp>
        <p:nvSpPr>
          <p:cNvPr id="3" name="Content Placeholder 2"/>
          <p:cNvSpPr>
            <a:spLocks noGrp="1"/>
          </p:cNvSpPr>
          <p:nvPr>
            <p:ph idx="1"/>
          </p:nvPr>
        </p:nvSpPr>
        <p:spPr>
          <a:xfrm>
            <a:off x="457200" y="1600201"/>
            <a:ext cx="8229600" cy="1066799"/>
          </a:xfrm>
        </p:spPr>
        <p:txBody>
          <a:bodyPr>
            <a:normAutofit lnSpcReduction="10000"/>
          </a:bodyPr>
          <a:lstStyle/>
          <a:p>
            <a:pPr algn="r" rtl="1">
              <a:buNone/>
            </a:pPr>
            <a:r>
              <a:rPr lang="fa-IR" dirty="0" smtClean="0"/>
              <a:t>گراف زیر را با استفاده از روش جستجو با هزینه یکنواخت پیمایش کنید. </a:t>
            </a:r>
          </a:p>
          <a:p>
            <a:pPr algn="r">
              <a:buNone/>
            </a:pPr>
            <a:endParaRPr lang="en-MY" dirty="0"/>
          </a:p>
        </p:txBody>
      </p:sp>
      <p:sp>
        <p:nvSpPr>
          <p:cNvPr id="4" name="Oval 3"/>
          <p:cNvSpPr/>
          <p:nvPr/>
        </p:nvSpPr>
        <p:spPr>
          <a:xfrm>
            <a:off x="1752600" y="2743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MY" dirty="0"/>
          </a:p>
        </p:txBody>
      </p:sp>
      <p:sp>
        <p:nvSpPr>
          <p:cNvPr id="5" name="Oval 4"/>
          <p:cNvSpPr/>
          <p:nvPr/>
        </p:nvSpPr>
        <p:spPr>
          <a:xfrm>
            <a:off x="990600" y="3505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MY" dirty="0"/>
          </a:p>
        </p:txBody>
      </p:sp>
      <p:sp>
        <p:nvSpPr>
          <p:cNvPr id="6" name="Oval 5"/>
          <p:cNvSpPr/>
          <p:nvPr/>
        </p:nvSpPr>
        <p:spPr>
          <a:xfrm>
            <a:off x="1905000" y="3505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MY" dirty="0"/>
          </a:p>
        </p:txBody>
      </p:sp>
      <p:sp>
        <p:nvSpPr>
          <p:cNvPr id="7" name="Oval 6"/>
          <p:cNvSpPr/>
          <p:nvPr/>
        </p:nvSpPr>
        <p:spPr>
          <a:xfrm>
            <a:off x="2819400" y="35052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MY" dirty="0"/>
          </a:p>
        </p:txBody>
      </p:sp>
      <p:sp>
        <p:nvSpPr>
          <p:cNvPr id="8" name="Oval 7"/>
          <p:cNvSpPr/>
          <p:nvPr/>
        </p:nvSpPr>
        <p:spPr>
          <a:xfrm>
            <a:off x="1371600" y="4419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a:t>
            </a:r>
            <a:endParaRPr lang="en-MY" dirty="0"/>
          </a:p>
        </p:txBody>
      </p:sp>
      <p:sp>
        <p:nvSpPr>
          <p:cNvPr id="9" name="Oval 8"/>
          <p:cNvSpPr/>
          <p:nvPr/>
        </p:nvSpPr>
        <p:spPr>
          <a:xfrm>
            <a:off x="2133600" y="4419600"/>
            <a:ext cx="304800" cy="3048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t>
            </a:r>
            <a:endParaRPr lang="en-MY" dirty="0">
              <a:solidFill>
                <a:schemeClr val="tx1"/>
              </a:solidFill>
            </a:endParaRPr>
          </a:p>
        </p:txBody>
      </p:sp>
      <p:sp>
        <p:nvSpPr>
          <p:cNvPr id="10" name="Oval 9"/>
          <p:cNvSpPr/>
          <p:nvPr/>
        </p:nvSpPr>
        <p:spPr>
          <a:xfrm>
            <a:off x="2971800" y="44196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MY" dirty="0"/>
          </a:p>
        </p:txBody>
      </p:sp>
      <p:cxnSp>
        <p:nvCxnSpPr>
          <p:cNvPr id="12" name="Straight Connector 11"/>
          <p:cNvCxnSpPr>
            <a:stCxn id="4" idx="3"/>
            <a:endCxn id="5" idx="7"/>
          </p:cNvCxnSpPr>
          <p:nvPr/>
        </p:nvCxnSpPr>
        <p:spPr>
          <a:xfrm flipH="1">
            <a:off x="1250763" y="3003363"/>
            <a:ext cx="546474" cy="546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4" idx="4"/>
            <a:endCxn id="6" idx="0"/>
          </p:cNvCxnSpPr>
          <p:nvPr/>
        </p:nvCxnSpPr>
        <p:spPr>
          <a:xfrm>
            <a:off x="1905000" y="3048000"/>
            <a:ext cx="152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4" idx="5"/>
            <a:endCxn id="7" idx="0"/>
          </p:cNvCxnSpPr>
          <p:nvPr/>
        </p:nvCxnSpPr>
        <p:spPr>
          <a:xfrm>
            <a:off x="2012763" y="3003363"/>
            <a:ext cx="959037" cy="5018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6"/>
            <a:endCxn id="6" idx="2"/>
          </p:cNvCxnSpPr>
          <p:nvPr/>
        </p:nvCxnSpPr>
        <p:spPr>
          <a:xfrm>
            <a:off x="1295400" y="36576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6"/>
            <a:endCxn id="7" idx="2"/>
          </p:cNvCxnSpPr>
          <p:nvPr/>
        </p:nvCxnSpPr>
        <p:spPr>
          <a:xfrm>
            <a:off x="2209800" y="3657600"/>
            <a:ext cx="60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5"/>
            <a:endCxn id="10" idx="0"/>
          </p:cNvCxnSpPr>
          <p:nvPr/>
        </p:nvCxnSpPr>
        <p:spPr>
          <a:xfrm>
            <a:off x="3079563" y="3765363"/>
            <a:ext cx="44637" cy="654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6" idx="5"/>
            <a:endCxn id="10" idx="1"/>
          </p:cNvCxnSpPr>
          <p:nvPr/>
        </p:nvCxnSpPr>
        <p:spPr>
          <a:xfrm>
            <a:off x="2165163" y="3765363"/>
            <a:ext cx="851274" cy="6988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0" idx="2"/>
            <a:endCxn id="9" idx="6"/>
          </p:cNvCxnSpPr>
          <p:nvPr/>
        </p:nvCxnSpPr>
        <p:spPr>
          <a:xfrm flipH="1">
            <a:off x="2438400" y="45720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9" idx="2"/>
            <a:endCxn id="8" idx="6"/>
          </p:cNvCxnSpPr>
          <p:nvPr/>
        </p:nvCxnSpPr>
        <p:spPr>
          <a:xfrm flipH="1">
            <a:off x="1676400" y="4572000"/>
            <a:ext cx="45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5" idx="5"/>
            <a:endCxn id="8" idx="0"/>
          </p:cNvCxnSpPr>
          <p:nvPr/>
        </p:nvCxnSpPr>
        <p:spPr>
          <a:xfrm>
            <a:off x="1250763" y="3765363"/>
            <a:ext cx="273237" cy="654237"/>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66800" y="2971800"/>
            <a:ext cx="304800" cy="369332"/>
          </a:xfrm>
          <a:prstGeom prst="rect">
            <a:avLst/>
          </a:prstGeom>
          <a:noFill/>
        </p:spPr>
        <p:txBody>
          <a:bodyPr wrap="square" rtlCol="0">
            <a:spAutoFit/>
          </a:bodyPr>
          <a:lstStyle/>
          <a:p>
            <a:r>
              <a:rPr lang="en-US" dirty="0" smtClean="0"/>
              <a:t>1</a:t>
            </a:r>
            <a:endParaRPr lang="en-MY" dirty="0"/>
          </a:p>
        </p:txBody>
      </p:sp>
      <p:sp>
        <p:nvSpPr>
          <p:cNvPr id="32" name="TextBox 31"/>
          <p:cNvSpPr txBox="1"/>
          <p:nvPr/>
        </p:nvSpPr>
        <p:spPr>
          <a:xfrm>
            <a:off x="1371600" y="3440668"/>
            <a:ext cx="304800" cy="369332"/>
          </a:xfrm>
          <a:prstGeom prst="rect">
            <a:avLst/>
          </a:prstGeom>
          <a:noFill/>
        </p:spPr>
        <p:txBody>
          <a:bodyPr wrap="square" rtlCol="0">
            <a:spAutoFit/>
          </a:bodyPr>
          <a:lstStyle/>
          <a:p>
            <a:r>
              <a:rPr lang="en-US" dirty="0" smtClean="0"/>
              <a:t>2</a:t>
            </a:r>
            <a:endParaRPr lang="en-MY" dirty="0"/>
          </a:p>
        </p:txBody>
      </p:sp>
      <p:sp>
        <p:nvSpPr>
          <p:cNvPr id="33" name="TextBox 32"/>
          <p:cNvSpPr txBox="1"/>
          <p:nvPr/>
        </p:nvSpPr>
        <p:spPr>
          <a:xfrm>
            <a:off x="1828800" y="3124200"/>
            <a:ext cx="304800" cy="369332"/>
          </a:xfrm>
          <a:prstGeom prst="rect">
            <a:avLst/>
          </a:prstGeom>
          <a:noFill/>
        </p:spPr>
        <p:txBody>
          <a:bodyPr wrap="square" rtlCol="0">
            <a:spAutoFit/>
          </a:bodyPr>
          <a:lstStyle/>
          <a:p>
            <a:r>
              <a:rPr lang="en-US" dirty="0" smtClean="0"/>
              <a:t>4</a:t>
            </a:r>
            <a:endParaRPr lang="en-MY" dirty="0"/>
          </a:p>
        </p:txBody>
      </p:sp>
      <p:sp>
        <p:nvSpPr>
          <p:cNvPr id="34" name="TextBox 33"/>
          <p:cNvSpPr txBox="1"/>
          <p:nvPr/>
        </p:nvSpPr>
        <p:spPr>
          <a:xfrm>
            <a:off x="2362200" y="2971800"/>
            <a:ext cx="304800" cy="369332"/>
          </a:xfrm>
          <a:prstGeom prst="rect">
            <a:avLst/>
          </a:prstGeom>
          <a:noFill/>
        </p:spPr>
        <p:txBody>
          <a:bodyPr wrap="square" rtlCol="0">
            <a:spAutoFit/>
          </a:bodyPr>
          <a:lstStyle/>
          <a:p>
            <a:r>
              <a:rPr lang="en-US" dirty="0" smtClean="0"/>
              <a:t>3</a:t>
            </a:r>
            <a:endParaRPr lang="en-MY" dirty="0"/>
          </a:p>
        </p:txBody>
      </p:sp>
      <p:sp>
        <p:nvSpPr>
          <p:cNvPr id="35" name="TextBox 34"/>
          <p:cNvSpPr txBox="1"/>
          <p:nvPr/>
        </p:nvSpPr>
        <p:spPr>
          <a:xfrm>
            <a:off x="2286000" y="3440668"/>
            <a:ext cx="304800" cy="369332"/>
          </a:xfrm>
          <a:prstGeom prst="rect">
            <a:avLst/>
          </a:prstGeom>
          <a:noFill/>
        </p:spPr>
        <p:txBody>
          <a:bodyPr wrap="square" rtlCol="0">
            <a:spAutoFit/>
          </a:bodyPr>
          <a:lstStyle/>
          <a:p>
            <a:r>
              <a:rPr lang="en-US" dirty="0" smtClean="0"/>
              <a:t>2</a:t>
            </a:r>
            <a:endParaRPr lang="en-MY" dirty="0"/>
          </a:p>
        </p:txBody>
      </p:sp>
      <p:sp>
        <p:nvSpPr>
          <p:cNvPr id="36" name="TextBox 35"/>
          <p:cNvSpPr txBox="1"/>
          <p:nvPr/>
        </p:nvSpPr>
        <p:spPr>
          <a:xfrm>
            <a:off x="2438400" y="3897868"/>
            <a:ext cx="304800" cy="369332"/>
          </a:xfrm>
          <a:prstGeom prst="rect">
            <a:avLst/>
          </a:prstGeom>
          <a:noFill/>
        </p:spPr>
        <p:txBody>
          <a:bodyPr wrap="square" rtlCol="0">
            <a:spAutoFit/>
          </a:bodyPr>
          <a:lstStyle/>
          <a:p>
            <a:r>
              <a:rPr lang="en-US" dirty="0" smtClean="0"/>
              <a:t>2</a:t>
            </a:r>
            <a:endParaRPr lang="en-MY" dirty="0"/>
          </a:p>
        </p:txBody>
      </p:sp>
      <p:sp>
        <p:nvSpPr>
          <p:cNvPr id="37" name="TextBox 36"/>
          <p:cNvSpPr txBox="1"/>
          <p:nvPr/>
        </p:nvSpPr>
        <p:spPr>
          <a:xfrm>
            <a:off x="2971800" y="3886200"/>
            <a:ext cx="304800" cy="369332"/>
          </a:xfrm>
          <a:prstGeom prst="rect">
            <a:avLst/>
          </a:prstGeom>
          <a:noFill/>
        </p:spPr>
        <p:txBody>
          <a:bodyPr wrap="square" rtlCol="0">
            <a:spAutoFit/>
          </a:bodyPr>
          <a:lstStyle/>
          <a:p>
            <a:r>
              <a:rPr lang="en-US" dirty="0" smtClean="0"/>
              <a:t>4</a:t>
            </a:r>
            <a:endParaRPr lang="en-MY" dirty="0"/>
          </a:p>
        </p:txBody>
      </p:sp>
      <p:sp>
        <p:nvSpPr>
          <p:cNvPr id="38" name="TextBox 37"/>
          <p:cNvSpPr txBox="1"/>
          <p:nvPr/>
        </p:nvSpPr>
        <p:spPr>
          <a:xfrm>
            <a:off x="2590800" y="4343400"/>
            <a:ext cx="304800" cy="369332"/>
          </a:xfrm>
          <a:prstGeom prst="rect">
            <a:avLst/>
          </a:prstGeom>
          <a:noFill/>
        </p:spPr>
        <p:txBody>
          <a:bodyPr wrap="square" rtlCol="0">
            <a:spAutoFit/>
          </a:bodyPr>
          <a:lstStyle/>
          <a:p>
            <a:r>
              <a:rPr lang="en-US" dirty="0" smtClean="0"/>
              <a:t>1</a:t>
            </a:r>
            <a:endParaRPr lang="en-MY" dirty="0"/>
          </a:p>
        </p:txBody>
      </p:sp>
      <p:sp>
        <p:nvSpPr>
          <p:cNvPr id="39" name="TextBox 38"/>
          <p:cNvSpPr txBox="1"/>
          <p:nvPr/>
        </p:nvSpPr>
        <p:spPr>
          <a:xfrm>
            <a:off x="1752600" y="4343400"/>
            <a:ext cx="304800" cy="369332"/>
          </a:xfrm>
          <a:prstGeom prst="rect">
            <a:avLst/>
          </a:prstGeom>
          <a:noFill/>
        </p:spPr>
        <p:txBody>
          <a:bodyPr wrap="square" rtlCol="0">
            <a:spAutoFit/>
          </a:bodyPr>
          <a:lstStyle/>
          <a:p>
            <a:r>
              <a:rPr lang="en-US" dirty="0" smtClean="0"/>
              <a:t>2</a:t>
            </a:r>
            <a:endParaRPr lang="en-MY" dirty="0"/>
          </a:p>
        </p:txBody>
      </p:sp>
      <p:sp>
        <p:nvSpPr>
          <p:cNvPr id="40" name="TextBox 39"/>
          <p:cNvSpPr txBox="1"/>
          <p:nvPr/>
        </p:nvSpPr>
        <p:spPr>
          <a:xfrm>
            <a:off x="1219200" y="3897868"/>
            <a:ext cx="304800" cy="369332"/>
          </a:xfrm>
          <a:prstGeom prst="rect">
            <a:avLst/>
          </a:prstGeom>
          <a:noFill/>
        </p:spPr>
        <p:txBody>
          <a:bodyPr wrap="square" rtlCol="0">
            <a:spAutoFit/>
          </a:bodyPr>
          <a:lstStyle/>
          <a:p>
            <a:r>
              <a:rPr lang="en-US" dirty="0" smtClean="0"/>
              <a:t>5</a:t>
            </a:r>
            <a:endParaRPr lang="en-MY" dirty="0"/>
          </a:p>
        </p:txBody>
      </p:sp>
      <p:sp>
        <p:nvSpPr>
          <p:cNvPr id="41" name="TextBox 40"/>
          <p:cNvSpPr txBox="1"/>
          <p:nvPr/>
        </p:nvSpPr>
        <p:spPr>
          <a:xfrm>
            <a:off x="3733800" y="2971800"/>
            <a:ext cx="4800600" cy="923330"/>
          </a:xfrm>
          <a:prstGeom prst="rect">
            <a:avLst/>
          </a:prstGeom>
          <a:noFill/>
        </p:spPr>
        <p:txBody>
          <a:bodyPr wrap="square" rtlCol="0">
            <a:spAutoFit/>
          </a:bodyPr>
          <a:lstStyle/>
          <a:p>
            <a:pPr algn="r" rtl="1"/>
            <a:r>
              <a:rPr lang="fa-IR" dirty="0" smtClean="0"/>
              <a:t>جستجو با هزینه یکنواخت همان الگوریتم دیجکسترا است پس کوتاه‌ترین مسیر را انتخاب کن</a:t>
            </a:r>
            <a:r>
              <a:rPr lang="en-US" dirty="0" smtClean="0"/>
              <a:t>ABCFG: </a:t>
            </a:r>
            <a:endParaRPr lang="fa-IR" dirty="0" smtClean="0"/>
          </a:p>
          <a:p>
            <a:pPr algn="r" rtl="1"/>
            <a:endParaRPr lang="en-MY" dirty="0"/>
          </a:p>
        </p:txBody>
      </p:sp>
    </p:spTree>
    <p:extLst>
      <p:ext uri="{BB962C8B-B14F-4D97-AF65-F5344CB8AC3E}">
        <p14:creationId xmlns:p14="http://schemas.microsoft.com/office/powerpoint/2010/main" val="4160676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کارگزار حل مساله (آراد - بخارست)</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153" y="1879226"/>
            <a:ext cx="2371725"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5265" y="2357438"/>
            <a:ext cx="180975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5950" y="3243263"/>
            <a:ext cx="61912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04122" y="3810000"/>
            <a:ext cx="6396878" cy="369332"/>
          </a:xfrm>
          <a:prstGeom prst="rect">
            <a:avLst/>
          </a:prstGeom>
          <a:noFill/>
        </p:spPr>
        <p:txBody>
          <a:bodyPr wrap="square" rtlCol="0">
            <a:spAutoFit/>
          </a:bodyPr>
          <a:lstStyle/>
          <a:p>
            <a:pPr algn="r"/>
            <a:r>
              <a:rPr lang="fa-IR" dirty="0"/>
              <a:t>اجرا = کم هزینه‌ترین مسیر که از مرحلهٔ جستجو به دست آمد را اجرا کن</a:t>
            </a:r>
            <a:endParaRPr lang="en-US" dirty="0"/>
          </a:p>
        </p:txBody>
      </p:sp>
    </p:spTree>
    <p:extLst>
      <p:ext uri="{BB962C8B-B14F-4D97-AF65-F5344CB8AC3E}">
        <p14:creationId xmlns:p14="http://schemas.microsoft.com/office/powerpoint/2010/main" val="3978814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مسائل خوش تعریف </a:t>
            </a:r>
            <a:r>
              <a:rPr lang="fa-IR" dirty="0">
                <a:solidFill>
                  <a:srgbClr val="FF0000"/>
                </a:solidFill>
              </a:rPr>
              <a:t>صفحهٔ </a:t>
            </a:r>
            <a:r>
              <a:rPr lang="fa-IR" dirty="0" smtClean="0">
                <a:solidFill>
                  <a:srgbClr val="FF0000"/>
                </a:solidFill>
              </a:rPr>
              <a:t>۷۴ -76</a:t>
            </a:r>
            <a:endParaRPr lang="en-US" dirty="0">
              <a:solidFill>
                <a:srgbClr val="FF0000"/>
              </a:solidFill>
            </a:endParaRPr>
          </a:p>
        </p:txBody>
      </p:sp>
      <p:sp>
        <p:nvSpPr>
          <p:cNvPr id="3" name="Content Placeholder 2"/>
          <p:cNvSpPr>
            <a:spLocks noGrp="1"/>
          </p:cNvSpPr>
          <p:nvPr>
            <p:ph idx="1"/>
          </p:nvPr>
        </p:nvSpPr>
        <p:spPr>
          <a:xfrm>
            <a:off x="457200" y="1600201"/>
            <a:ext cx="8229600" cy="1030940"/>
          </a:xfrm>
        </p:spPr>
        <p:txBody>
          <a:bodyPr>
            <a:normAutofit/>
          </a:bodyPr>
          <a:lstStyle/>
          <a:p>
            <a:pPr marL="0" indent="0" algn="r">
              <a:buNone/>
            </a:pPr>
            <a:r>
              <a:rPr lang="fa-IR" sz="1800" dirty="0"/>
              <a:t>در هوش مصنوعی‌ دیدگاه بر این اساس است که هر مساله به صورت فضای حالت دیده شود. که این فضا شامل یک سری نقطه هست که تمام فضا را تشکیل میدهند. به این نقطه‌ها اصطلاحا  حالت گفته میشود.برای حل یک مساله باید فضای حالت آن را ابتدا تعریف کنیم</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631141"/>
            <a:ext cx="6734175" cy="255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14600" y="5477470"/>
            <a:ext cx="2590800" cy="923330"/>
          </a:xfrm>
          <a:prstGeom prst="rect">
            <a:avLst/>
          </a:prstGeom>
          <a:noFill/>
        </p:spPr>
        <p:txBody>
          <a:bodyPr wrap="square" rtlCol="0">
            <a:spAutoFit/>
          </a:bodyPr>
          <a:lstStyle/>
          <a:p>
            <a:pPr algn="r"/>
            <a:r>
              <a:rPr lang="fa-IR" b="1" dirty="0"/>
              <a:t>تابع جانشین همان تابع پسین است که در کتاب از این نام نیز استفاده شده است</a:t>
            </a:r>
            <a:endParaRPr lang="en-US" b="1" dirty="0"/>
          </a:p>
        </p:txBody>
      </p:sp>
      <p:sp>
        <p:nvSpPr>
          <p:cNvPr id="6" name="TextBox 5"/>
          <p:cNvSpPr txBox="1"/>
          <p:nvPr/>
        </p:nvSpPr>
        <p:spPr>
          <a:xfrm>
            <a:off x="5105400" y="5338465"/>
            <a:ext cx="3609975" cy="1200329"/>
          </a:xfrm>
          <a:prstGeom prst="rect">
            <a:avLst/>
          </a:prstGeom>
          <a:noFill/>
        </p:spPr>
        <p:txBody>
          <a:bodyPr wrap="square" rtlCol="0">
            <a:spAutoFit/>
          </a:bodyPr>
          <a:lstStyle/>
          <a:p>
            <a:pPr algn="r" rtl="1"/>
            <a:r>
              <a:rPr lang="fa-IR" dirty="0"/>
              <a:t>بدیهی‌ است که از حالت اولیه نمیتوان به حالتهای دیگر پرید، فقط میتوان به حالت‌های پیرامون رفت. این کار از طریق تابع جانشین انجام میشود</a:t>
            </a:r>
          </a:p>
        </p:txBody>
      </p:sp>
      <p:sp>
        <p:nvSpPr>
          <p:cNvPr id="7" name="Rectangle 6"/>
          <p:cNvSpPr/>
          <p:nvPr/>
        </p:nvSpPr>
        <p:spPr>
          <a:xfrm>
            <a:off x="8153400" y="3886200"/>
            <a:ext cx="381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153400" y="2579186"/>
            <a:ext cx="381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1</a:t>
            </a:r>
            <a:endParaRPr lang="en-US" dirty="0">
              <a:solidFill>
                <a:schemeClr val="tx1"/>
              </a:solidFill>
            </a:endParaRPr>
          </a:p>
        </p:txBody>
      </p:sp>
      <p:sp>
        <p:nvSpPr>
          <p:cNvPr id="10" name="Rectangle 9"/>
          <p:cNvSpPr/>
          <p:nvPr/>
        </p:nvSpPr>
        <p:spPr>
          <a:xfrm>
            <a:off x="8153400" y="3048000"/>
            <a:ext cx="381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2</a:t>
            </a:r>
            <a:endParaRPr lang="en-US" dirty="0">
              <a:solidFill>
                <a:schemeClr val="tx1"/>
              </a:solidFill>
            </a:endParaRPr>
          </a:p>
        </p:txBody>
      </p:sp>
    </p:spTree>
    <p:extLst>
      <p:ext uri="{BB962C8B-B14F-4D97-AF65-F5344CB8AC3E}">
        <p14:creationId xmlns:p14="http://schemas.microsoft.com/office/powerpoint/2010/main" val="1307840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مسائل خوش تعریف </a:t>
            </a:r>
            <a:r>
              <a:rPr lang="fa-IR" dirty="0">
                <a:solidFill>
                  <a:srgbClr val="FF0000"/>
                </a:solidFill>
              </a:rPr>
              <a:t>صفحهٔ ۷۴ -76</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038" y="1524000"/>
            <a:ext cx="7514080" cy="156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125" y="3090863"/>
            <a:ext cx="6467475" cy="778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849048"/>
            <a:ext cx="6010275" cy="890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4125" y="4876800"/>
            <a:ext cx="6229350" cy="455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8306666" y="1524000"/>
            <a:ext cx="381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3</a:t>
            </a:r>
            <a:endParaRPr lang="en-US" dirty="0">
              <a:solidFill>
                <a:schemeClr val="tx1"/>
              </a:solidFill>
            </a:endParaRPr>
          </a:p>
        </p:txBody>
      </p:sp>
      <p:sp>
        <p:nvSpPr>
          <p:cNvPr id="9" name="Rectangle 8"/>
          <p:cNvSpPr/>
          <p:nvPr/>
        </p:nvSpPr>
        <p:spPr>
          <a:xfrm>
            <a:off x="8420100" y="3876101"/>
            <a:ext cx="381000" cy="41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4</a:t>
            </a:r>
            <a:endParaRPr lang="en-US" dirty="0">
              <a:solidFill>
                <a:schemeClr val="tx1"/>
              </a:solidFill>
            </a:endParaRPr>
          </a:p>
        </p:txBody>
      </p:sp>
      <p:sp>
        <p:nvSpPr>
          <p:cNvPr id="10" name="TextBox 9"/>
          <p:cNvSpPr txBox="1"/>
          <p:nvPr/>
        </p:nvSpPr>
        <p:spPr>
          <a:xfrm>
            <a:off x="5105400" y="5338465"/>
            <a:ext cx="3609975" cy="369332"/>
          </a:xfrm>
          <a:prstGeom prst="rect">
            <a:avLst/>
          </a:prstGeom>
          <a:noFill/>
        </p:spPr>
        <p:txBody>
          <a:bodyPr wrap="square" rtlCol="0">
            <a:spAutoFit/>
          </a:bodyPr>
          <a:lstStyle/>
          <a:p>
            <a:pPr algn="r" rtl="1"/>
            <a:endParaRPr lang="fa-IR" dirty="0"/>
          </a:p>
        </p:txBody>
      </p:sp>
      <p:sp>
        <p:nvSpPr>
          <p:cNvPr id="11" name="TextBox 10"/>
          <p:cNvSpPr txBox="1"/>
          <p:nvPr/>
        </p:nvSpPr>
        <p:spPr>
          <a:xfrm>
            <a:off x="1752600" y="5490865"/>
            <a:ext cx="7115175" cy="369332"/>
          </a:xfrm>
          <a:prstGeom prst="rect">
            <a:avLst/>
          </a:prstGeom>
          <a:noFill/>
        </p:spPr>
        <p:txBody>
          <a:bodyPr wrap="square" rtlCol="0">
            <a:spAutoFit/>
          </a:bodyPr>
          <a:lstStyle/>
          <a:p>
            <a:pPr algn="r" rtl="1"/>
            <a:endParaRPr lang="fa-IR" dirty="0"/>
          </a:p>
        </p:txBody>
      </p:sp>
      <p:sp>
        <p:nvSpPr>
          <p:cNvPr id="12" name="TextBox 11"/>
          <p:cNvSpPr txBox="1"/>
          <p:nvPr/>
        </p:nvSpPr>
        <p:spPr>
          <a:xfrm>
            <a:off x="2524126" y="5338465"/>
            <a:ext cx="6191250" cy="923330"/>
          </a:xfrm>
          <a:prstGeom prst="rect">
            <a:avLst/>
          </a:prstGeom>
          <a:noFill/>
        </p:spPr>
        <p:txBody>
          <a:bodyPr wrap="square" rtlCol="0">
            <a:spAutoFit/>
          </a:bodyPr>
          <a:lstStyle/>
          <a:p>
            <a:pPr algn="r"/>
            <a:r>
              <a:rPr lang="fa-IR" dirty="0"/>
              <a:t>اصولاً در هوش مصنوعی‌ فضای حالت توصیف میشود، ترسیم نمی‌شود چون خیلی‌ بزرگ است. فضای حالت را نیز نداریم، تازه بزرگی‌ فضای حالت را نیز معمولا تخمین می‌زنیم</a:t>
            </a:r>
          </a:p>
        </p:txBody>
      </p:sp>
    </p:spTree>
    <p:extLst>
      <p:ext uri="{BB962C8B-B14F-4D97-AF65-F5344CB8AC3E}">
        <p14:creationId xmlns:p14="http://schemas.microsoft.com/office/powerpoint/2010/main" val="2275414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prstClr val="black"/>
                </a:solidFill>
              </a:rPr>
              <a:t>مسائل نمونه </a:t>
            </a:r>
            <a:r>
              <a:rPr lang="fa-IR" dirty="0">
                <a:solidFill>
                  <a:srgbClr val="FF0000"/>
                </a:solidFill>
              </a:rPr>
              <a:t>صفحهٔ</a:t>
            </a:r>
            <a:r>
              <a:rPr lang="fa-IR" dirty="0">
                <a:solidFill>
                  <a:prstClr val="black"/>
                </a:solidFill>
              </a:rPr>
              <a:t> </a:t>
            </a:r>
            <a:r>
              <a:rPr lang="fa-IR" dirty="0">
                <a:solidFill>
                  <a:srgbClr val="FF0000"/>
                </a:solidFill>
              </a:rPr>
              <a:t>۷۷-۸۰</a:t>
            </a:r>
            <a:endParaRPr lang="en-US" dirty="0">
              <a:solidFill>
                <a:srgbClr val="FF0000"/>
              </a:solidFill>
            </a:endParaRPr>
          </a:p>
        </p:txBody>
      </p:sp>
      <p:sp>
        <p:nvSpPr>
          <p:cNvPr id="3" name="Content Placeholder 2"/>
          <p:cNvSpPr>
            <a:spLocks noGrp="1"/>
          </p:cNvSpPr>
          <p:nvPr>
            <p:ph idx="1"/>
          </p:nvPr>
        </p:nvSpPr>
        <p:spPr>
          <a:xfrm>
            <a:off x="457200" y="1600201"/>
            <a:ext cx="8229600" cy="609600"/>
          </a:xfrm>
        </p:spPr>
        <p:txBody>
          <a:bodyPr/>
          <a:lstStyle/>
          <a:p>
            <a:pPr marL="0" indent="0" algn="r">
              <a:buNone/>
            </a:pPr>
            <a:r>
              <a:rPr lang="fa-IR" dirty="0"/>
              <a:t>مساله دنیای جاروبرقی‌</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1" y="2276882"/>
            <a:ext cx="5943600" cy="4219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9181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4494</TotalTime>
  <Words>2397</Words>
  <Application>Microsoft Office PowerPoint</Application>
  <PresentationFormat>On-screen Show (4:3)</PresentationFormat>
  <Paragraphs>321</Paragraphs>
  <Slides>53</Slides>
  <Notes>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فصل ۳  - حل مساله از طریق جستجو</vt:lpstr>
      <vt:lpstr>توضیحات</vt:lpstr>
      <vt:lpstr>کارگزار حل مساله </vt:lpstr>
      <vt:lpstr>کارگزار حل مساله </vt:lpstr>
      <vt:lpstr>شکل ۳-۲ صفحهٔ ۷۶</vt:lpstr>
      <vt:lpstr>کارگزار حل مساله (آراد - بخارست)</vt:lpstr>
      <vt:lpstr>مسائل خوش تعریف صفحهٔ ۷۴ -76</vt:lpstr>
      <vt:lpstr>مسائل خوش تعریف صفحهٔ ۷۴ -76</vt:lpstr>
      <vt:lpstr>مسائل نمونه صفحهٔ ۷۷-۸۰</vt:lpstr>
      <vt:lpstr>مسائل نمونه صفحهٔ ۷۷-۸۰</vt:lpstr>
      <vt:lpstr>مسائل نمونه صفحهٔ ۷۷-۸۰</vt:lpstr>
      <vt:lpstr>مسائل نمونه صفحهٔ ۷۷-۸۰</vt:lpstr>
      <vt:lpstr>۳ روش برای تشخیص میزان سختی مساله؟  (بحث کمکی) </vt:lpstr>
      <vt:lpstr>مسائل نمونه صفحهٔ ۷۷-۸۰</vt:lpstr>
      <vt:lpstr>مسائل نمونه صفحهٔ ۷۷-۸۰</vt:lpstr>
      <vt:lpstr>مسائل نمونه صفحهٔ ۷۷-۸۰</vt:lpstr>
      <vt:lpstr>جستجوی درختی    Tree Search</vt:lpstr>
      <vt:lpstr>صفحه ۸۲-۸۶ جستجوی راه حل</vt:lpstr>
      <vt:lpstr>صفحه ۸۲-۸۶ جستجوی راه حل</vt:lpstr>
      <vt:lpstr>صفحه ۸۲-۸۶ جستجوی راه حل</vt:lpstr>
      <vt:lpstr>شکل ۳-۸ صفحه ۸۵ - خصوصیات یک نود در درخت</vt:lpstr>
      <vt:lpstr>اندازگیری کارایی حل مساله</vt:lpstr>
      <vt:lpstr>اندازگیری کارایی حل مساله</vt:lpstr>
      <vt:lpstr>جستجوی اول سطح - صفحه ۸۷-۸۹ </vt:lpstr>
      <vt:lpstr>جستجوی اول سطح - صفحه ۸۷-۸۹ </vt:lpstr>
      <vt:lpstr>بر حسب چاپ سوم پیمایش اول سطح</vt:lpstr>
      <vt:lpstr>بر حسب چاپ دوم پیمایش اول سطح</vt:lpstr>
      <vt:lpstr>پیمایش اول سطح(وقوع شکست)</vt:lpstr>
      <vt:lpstr>جستجوی اول سطح - صفحه ۸۷-۸۹ </vt:lpstr>
      <vt:lpstr>بحث در مورد پیچیدگی‌ </vt:lpstr>
      <vt:lpstr>پیچیدگی‌ زمانی‌ و مکانی بد الگوریتم اول سطح</vt:lpstr>
      <vt:lpstr> جستجو هزینهٔ یکنواخت   ---   صفحه  ۸۹ - ۹۰ Uniform cost search (Cheapest – first search) </vt:lpstr>
      <vt:lpstr> جستجو هزینهٔ یکنواخت   ---   صفحه  ۸۹ - ۹۰ Uniform cost search (Cheapest – first Search) </vt:lpstr>
      <vt:lpstr>بحث کمکی‌</vt:lpstr>
      <vt:lpstr> جستجو هزینهٔ یکنواخت   ---   صفحه  ۸۹ - ۹۰  </vt:lpstr>
      <vt:lpstr>بحث</vt:lpstr>
      <vt:lpstr>جستجو اول عمق صفحه ۹۰ -۹۲ </vt:lpstr>
      <vt:lpstr>           DFS</vt:lpstr>
      <vt:lpstr>Time Vs. Space</vt:lpstr>
      <vt:lpstr>جستجو اول عمق صفحه ۹۰ -۹۲ </vt:lpstr>
      <vt:lpstr>جستجو اول عمق صفحه ۹۰ -۹۲ </vt:lpstr>
      <vt:lpstr>جستجو عمق محدود - صفحه ۹۲</vt:lpstr>
      <vt:lpstr>جستجو عمق محدود - صفحه ۹۲</vt:lpstr>
      <vt:lpstr>جستجو عمیق شونده تکراری صفحه ۹۳ -۹۴ </vt:lpstr>
      <vt:lpstr>جستجو عمیق شونده تکراری صفحه ۹۳ -۹۴ </vt:lpstr>
      <vt:lpstr>جستجو عمیق شونده تکراری صفحه ۹۳ -۹۴ </vt:lpstr>
      <vt:lpstr>جستجو عمیق شونده تکراری صفحه ۹۳ -۹۴ </vt:lpstr>
      <vt:lpstr>     جستجو ۲ طرفه -  صفحه ۹۵ </vt:lpstr>
      <vt:lpstr> جستجو ۲ طرفه -  صفحه ۹۵ </vt:lpstr>
      <vt:lpstr> جستجو ۲ طرفه -  صفحه ۹۵ </vt:lpstr>
      <vt:lpstr> جستجو ۲ طرفه -  صفحه ۹۵ </vt:lpstr>
      <vt:lpstr>مثال</vt:lpstr>
      <vt:lpstr>مثال</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فصل ۳  - حل مساله از طریق جستجو</dc:title>
  <dc:creator>Kianoosh</dc:creator>
  <cp:lastModifiedBy>Kamyar</cp:lastModifiedBy>
  <cp:revision>60</cp:revision>
  <dcterms:created xsi:type="dcterms:W3CDTF">2006-08-16T00:00:00Z</dcterms:created>
  <dcterms:modified xsi:type="dcterms:W3CDTF">2012-09-24T01:45:59Z</dcterms:modified>
</cp:coreProperties>
</file>